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85_FA1E72F0.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6A_4CC0B38.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50" r:id="rId5"/>
    <p:sldMasterId id="2147483658" r:id="rId6"/>
  </p:sldMasterIdLst>
  <p:notesMasterIdLst>
    <p:notesMasterId r:id="rId53"/>
  </p:notesMasterIdLst>
  <p:handoutMasterIdLst>
    <p:handoutMasterId r:id="rId54"/>
  </p:handoutMasterIdLst>
  <p:sldIdLst>
    <p:sldId id="256" r:id="rId7"/>
    <p:sldId id="257" r:id="rId8"/>
    <p:sldId id="354" r:id="rId9"/>
    <p:sldId id="365" r:id="rId10"/>
    <p:sldId id="332" r:id="rId11"/>
    <p:sldId id="368" r:id="rId12"/>
    <p:sldId id="399" r:id="rId13"/>
    <p:sldId id="394" r:id="rId14"/>
    <p:sldId id="334" r:id="rId15"/>
    <p:sldId id="387" r:id="rId16"/>
    <p:sldId id="382" r:id="rId17"/>
    <p:sldId id="355" r:id="rId18"/>
    <p:sldId id="396" r:id="rId19"/>
    <p:sldId id="343" r:id="rId20"/>
    <p:sldId id="402" r:id="rId21"/>
    <p:sldId id="347" r:id="rId22"/>
    <p:sldId id="400" r:id="rId23"/>
    <p:sldId id="363" r:id="rId24"/>
    <p:sldId id="375" r:id="rId25"/>
    <p:sldId id="389" r:id="rId26"/>
    <p:sldId id="403" r:id="rId27"/>
    <p:sldId id="404" r:id="rId28"/>
    <p:sldId id="361" r:id="rId29"/>
    <p:sldId id="397" r:id="rId30"/>
    <p:sldId id="362" r:id="rId31"/>
    <p:sldId id="390" r:id="rId32"/>
    <p:sldId id="366" r:id="rId33"/>
    <p:sldId id="367" r:id="rId34"/>
    <p:sldId id="369" r:id="rId35"/>
    <p:sldId id="370" r:id="rId36"/>
    <p:sldId id="392" r:id="rId37"/>
    <p:sldId id="393" r:id="rId38"/>
    <p:sldId id="401" r:id="rId39"/>
    <p:sldId id="377" r:id="rId40"/>
    <p:sldId id="371" r:id="rId41"/>
    <p:sldId id="380" r:id="rId42"/>
    <p:sldId id="381" r:id="rId43"/>
    <p:sldId id="378" r:id="rId44"/>
    <p:sldId id="372" r:id="rId45"/>
    <p:sldId id="373" r:id="rId46"/>
    <p:sldId id="398" r:id="rId47"/>
    <p:sldId id="386" r:id="rId48"/>
    <p:sldId id="379" r:id="rId49"/>
    <p:sldId id="384" r:id="rId50"/>
    <p:sldId id="385" r:id="rId51"/>
    <p:sldId id="329" r:id="rId5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C5EDF4-C545-664A-A10E-4FC52371987D}">
          <p14:sldIdLst>
            <p14:sldId id="256"/>
            <p14:sldId id="257"/>
            <p14:sldId id="354"/>
            <p14:sldId id="365"/>
            <p14:sldId id="332"/>
            <p14:sldId id="368"/>
            <p14:sldId id="399"/>
            <p14:sldId id="394"/>
            <p14:sldId id="334"/>
            <p14:sldId id="387"/>
            <p14:sldId id="382"/>
            <p14:sldId id="355"/>
            <p14:sldId id="396"/>
            <p14:sldId id="343"/>
            <p14:sldId id="402"/>
            <p14:sldId id="347"/>
            <p14:sldId id="400"/>
            <p14:sldId id="363"/>
            <p14:sldId id="375"/>
            <p14:sldId id="389"/>
            <p14:sldId id="403"/>
            <p14:sldId id="404"/>
            <p14:sldId id="361"/>
            <p14:sldId id="397"/>
            <p14:sldId id="362"/>
            <p14:sldId id="390"/>
            <p14:sldId id="366"/>
            <p14:sldId id="367"/>
            <p14:sldId id="369"/>
            <p14:sldId id="370"/>
            <p14:sldId id="392"/>
            <p14:sldId id="393"/>
            <p14:sldId id="401"/>
            <p14:sldId id="377"/>
            <p14:sldId id="371"/>
            <p14:sldId id="380"/>
            <p14:sldId id="381"/>
            <p14:sldId id="378"/>
            <p14:sldId id="372"/>
            <p14:sldId id="373"/>
            <p14:sldId id="398"/>
            <p14:sldId id="386"/>
            <p14:sldId id="379"/>
            <p14:sldId id="384"/>
            <p14:sldId id="385"/>
            <p14:sldId id="329"/>
          </p14:sldIdLst>
        </p14:section>
      </p14:sectionLst>
    </p:ext>
    <p:ext uri="{EFAFB233-063F-42B5-8137-9DF3F51BA10A}">
      <p15:sldGuideLst xmlns:p15="http://schemas.microsoft.com/office/powerpoint/2012/main">
        <p15:guide id="1" orient="horz" pos="2208">
          <p15:clr>
            <a:srgbClr val="A4A3A4"/>
          </p15:clr>
        </p15:guide>
        <p15:guide id="2" pos="2880">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689B16-46FB-D8B7-7BE0-596C42C948E2}" name="Meagan Ranson" initials="MR" userId="S::mranson@exchange.nv.gov::347fce9a-a942-4bf7-aea3-fb53546d792f" providerId="AD"/>
  <p188:author id="{3593984F-F2E1-39B6-C540-2FB052E8FD3B}" name="Georgina Z. Castaneda" initials="GC" userId="S::gcastaneda@exchange.nv.gov::87d8e039-b28e-4bae-a275-1ba1ac8b69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l Davis" initials="JD" lastIdx="1" clrIdx="0">
    <p:extLst>
      <p:ext uri="{19B8F6BF-5375-455C-9EA6-DF929625EA0E}">
        <p15:presenceInfo xmlns:p15="http://schemas.microsoft.com/office/powerpoint/2012/main" userId="S-1-5-21-1876808186-3675847616-1704270003-57297" providerId="AD"/>
      </p:ext>
    </p:extLst>
  </p:cmAuthor>
  <p:cmAuthor id="2" name="Danielle L. Andersen" initials="DLA" lastIdx="16" clrIdx="1">
    <p:extLst>
      <p:ext uri="{19B8F6BF-5375-455C-9EA6-DF929625EA0E}">
        <p15:presenceInfo xmlns:p15="http://schemas.microsoft.com/office/powerpoint/2012/main" userId="S-1-5-21-1876808186-3675847616-1704270003-65518" providerId="AD"/>
      </p:ext>
    </p:extLst>
  </p:cmAuthor>
  <p:cmAuthor id="3" name="Jamie L. Sawyer" initials="JLS" lastIdx="15" clrIdx="2">
    <p:extLst>
      <p:ext uri="{19B8F6BF-5375-455C-9EA6-DF929625EA0E}">
        <p15:presenceInfo xmlns:p15="http://schemas.microsoft.com/office/powerpoint/2012/main" userId="S-1-5-21-1876808186-3675847616-1704270003-656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C88"/>
    <a:srgbClr val="13A0E5"/>
    <a:srgbClr val="3C3C3B"/>
    <a:srgbClr val="87AC35"/>
    <a:srgbClr val="980071"/>
    <a:srgbClr val="8DB236"/>
    <a:srgbClr val="97B433"/>
    <a:srgbClr val="6BA749"/>
    <a:srgbClr val="5EAB41"/>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88C1D0-87C8-4A5C-91BA-00F34A20A3D4}" v="42" dt="2023-04-17T14:22:50.847"/>
    <p1510:client id="{68A66B89-FCE1-4B12-AFF9-1543A1D76A5D}" v="83" dt="2023-03-31T17:53:10.735"/>
    <p1510:client id="{865C5A13-E304-AD66-1CB5-7FFC44C8BD00}" v="12" dt="2023-03-29T14:55:48.940"/>
    <p1510:client id="{879BA881-688A-433A-AED5-EF3051ECB12D}" v="164" dt="2023-03-31T17:17:35.563"/>
    <p1510:client id="{C75BF7AD-BC7F-444D-B647-D7180071C9B8}" v="4" dt="2023-03-29T03:49:54.5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29" autoAdjust="0"/>
    <p:restoredTop sz="94790" autoAdjust="0"/>
  </p:normalViewPr>
  <p:slideViewPr>
    <p:cSldViewPr snapToObjects="1">
      <p:cViewPr varScale="1">
        <p:scale>
          <a:sx n="62" d="100"/>
          <a:sy n="62" d="100"/>
        </p:scale>
        <p:origin x="1028" y="56"/>
      </p:cViewPr>
      <p:guideLst>
        <p:guide orient="horz" pos="2208"/>
        <p:guide pos="2880"/>
        <p:guide orient="horz" pos="2160"/>
      </p:guideLst>
    </p:cSldViewPr>
  </p:slideViewPr>
  <p:outlineViewPr>
    <p:cViewPr>
      <p:scale>
        <a:sx n="33" d="100"/>
        <a:sy n="33" d="100"/>
      </p:scale>
      <p:origin x="0" y="1062"/>
    </p:cViewPr>
  </p:outlineViewPr>
  <p:notesTextViewPr>
    <p:cViewPr>
      <p:scale>
        <a:sx n="100" d="100"/>
        <a:sy n="100" d="100"/>
      </p:scale>
      <p:origin x="0" y="0"/>
    </p:cViewPr>
  </p:notesTextViewPr>
  <p:notesViewPr>
    <p:cSldViewPr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s>
</file>

<file path=ppt/comments/modernComment_16A_4CC0B38.xml><?xml version="1.0" encoding="utf-8"?>
<p188:cmLst xmlns:a="http://schemas.openxmlformats.org/drawingml/2006/main" xmlns:r="http://schemas.openxmlformats.org/officeDocument/2006/relationships" xmlns:p188="http://schemas.microsoft.com/office/powerpoint/2018/8/main">
  <p188:cm id="{03C4DD64-AE86-4F4C-852D-A8CA6B0E4022}" authorId="{3593984F-F2E1-39B6-C540-2FB052E8FD3B}" created="2023-03-29T03:49:54.505">
    <ac:txMkLst xmlns:ac="http://schemas.microsoft.com/office/drawing/2013/main/command">
      <pc:docMk xmlns:pc="http://schemas.microsoft.com/office/powerpoint/2013/main/command"/>
      <pc:sldMk xmlns:pc="http://schemas.microsoft.com/office/powerpoint/2013/main/command" cId="80481080" sldId="362"/>
      <ac:spMk id="3" creationId="{00000000-0000-0000-0000-000000000000}"/>
      <ac:txMk cp="432" len="129">
        <ac:context len="795" hash="424588426"/>
      </ac:txMk>
    </ac:txMkLst>
    <p188:pos x="5688623" y="2998176"/>
    <p188:txBody>
      <a:bodyPr/>
      <a:lstStyle/>
      <a:p>
        <a:r>
          <a:rPr lang="en-US"/>
          <a:t>Can we request that a copy of this?</a:t>
        </a:r>
      </a:p>
    </p188:txBody>
  </p188:cm>
</p188:cmLst>
</file>

<file path=ppt/comments/modernComment_185_FA1E72F0.xml><?xml version="1.0" encoding="utf-8"?>
<p188:cmLst xmlns:a="http://schemas.openxmlformats.org/drawingml/2006/main" xmlns:r="http://schemas.openxmlformats.org/officeDocument/2006/relationships" xmlns:p188="http://schemas.microsoft.com/office/powerpoint/2018/8/main">
  <p188:cm id="{049BE76E-1E17-4899-8586-1808A0AECD8A}" authorId="{3593984F-F2E1-39B6-C540-2FB052E8FD3B}" created="2023-03-29T03:45:01.691">
    <ac:txMkLst xmlns:ac="http://schemas.microsoft.com/office/drawing/2013/main/command">
      <pc:docMk xmlns:pc="http://schemas.microsoft.com/office/powerpoint/2013/main/command"/>
      <pc:sldMk xmlns:pc="http://schemas.microsoft.com/office/powerpoint/2013/main/command" cId="4196299504" sldId="389"/>
      <ac:spMk id="4" creationId="{00000000-0000-0000-0000-000000000000}"/>
      <ac:txMk cp="107" len="1">
        <ac:context len="1096" hash="2906838346"/>
      </ac:txMk>
    </ac:txMkLst>
    <p188:pos x="4220307" y="817684"/>
    <p188:replyLst>
      <p188:reply id="{2C8D2E6E-B93B-4C50-87F8-F53DD397195A}" authorId="{1D689B16-46FB-D8B7-7BE0-596C42C948E2}" created="2023-03-29T14:55:48.940">
        <p188:txBody>
          <a:bodyPr/>
          <a:lstStyle/>
          <a:p>
            <a:r>
              <a:rPr lang="en-US"/>
              <a:t>[@Georgina Z. Castaneda]  how does that look?</a:t>
            </a:r>
          </a:p>
        </p188:txBody>
      </p188:reply>
    </p188:replyLst>
    <p188:txBody>
      <a:bodyPr/>
      <a:lstStyle/>
      <a:p>
        <a:r>
          <a:rPr lang="en-US"/>
          <a:t>[@Meagan Ranson] Lets check 2019-2023 NBPP I think this may have been updated in the 2023.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5" rIns="94229" bIns="47115" rtlCol="0"/>
          <a:lstStyle>
            <a:lvl1pPr algn="r">
              <a:defRPr sz="1200"/>
            </a:lvl1pPr>
          </a:lstStyle>
          <a:p>
            <a:fld id="{E00B07BA-572A-5547-AA77-E3EDE7DC7657}" type="datetimeFigureOut">
              <a:rPr lang="en-US" smtClean="0"/>
              <a:pPr/>
              <a:t>4/25/2023</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5" rIns="94229" bIns="47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5" rIns="94229" bIns="47115" rtlCol="0" anchor="b"/>
          <a:lstStyle>
            <a:lvl1pPr algn="r">
              <a:defRPr sz="1200"/>
            </a:lvl1pPr>
          </a:lstStyle>
          <a:p>
            <a:fld id="{BBF11F46-1EB6-E04B-9C40-41A6AB48B2C2}" type="slidenum">
              <a:rPr lang="en-US" smtClean="0"/>
              <a:pPr/>
              <a:t>‹#›</a:t>
            </a:fld>
            <a:endParaRPr lang="en-US" dirty="0"/>
          </a:p>
        </p:txBody>
      </p:sp>
    </p:spTree>
    <p:extLst>
      <p:ext uri="{BB962C8B-B14F-4D97-AF65-F5344CB8AC3E}">
        <p14:creationId xmlns:p14="http://schemas.microsoft.com/office/powerpoint/2010/main" val="3456077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9" tIns="47115" rIns="94229" bIns="47115" rtlCol="0"/>
          <a:lstStyle>
            <a:lvl1pPr algn="r">
              <a:defRPr sz="1200"/>
            </a:lvl1pPr>
          </a:lstStyle>
          <a:p>
            <a:fld id="{C3BCE619-6C75-914A-A22C-F746820927FF}" type="datetimeFigureOut">
              <a:rPr lang="en-US" smtClean="0"/>
              <a:pPr/>
              <a:t>4/25/2023</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29" tIns="47115" rIns="94229" bIns="47115"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29" tIns="47115" rIns="94229"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5" rIns="94229"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9" tIns="47115" rIns="94229" bIns="47115" rtlCol="0" anchor="b"/>
          <a:lstStyle>
            <a:lvl1pPr algn="r">
              <a:defRPr sz="1200"/>
            </a:lvl1pPr>
          </a:lstStyle>
          <a:p>
            <a:fld id="{1FB98FC3-3FB6-F541-ADD3-FF57680A2528}" type="slidenum">
              <a:rPr lang="en-US" smtClean="0"/>
              <a:pPr/>
              <a:t>‹#›</a:t>
            </a:fld>
            <a:endParaRPr lang="en-US" dirty="0"/>
          </a:p>
        </p:txBody>
      </p:sp>
    </p:spTree>
    <p:extLst>
      <p:ext uri="{BB962C8B-B14F-4D97-AF65-F5344CB8AC3E}">
        <p14:creationId xmlns:p14="http://schemas.microsoft.com/office/powerpoint/2010/main" val="32024241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a:t>
            </a:fld>
            <a:endParaRPr lang="en-US" dirty="0"/>
          </a:p>
        </p:txBody>
      </p:sp>
    </p:spTree>
    <p:extLst>
      <p:ext uri="{BB962C8B-B14F-4D97-AF65-F5344CB8AC3E}">
        <p14:creationId xmlns:p14="http://schemas.microsoft.com/office/powerpoint/2010/main" val="217913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10</a:t>
            </a:fld>
            <a:endParaRPr lang="en-US" dirty="0"/>
          </a:p>
        </p:txBody>
      </p:sp>
    </p:spTree>
    <p:extLst>
      <p:ext uri="{BB962C8B-B14F-4D97-AF65-F5344CB8AC3E}">
        <p14:creationId xmlns:p14="http://schemas.microsoft.com/office/powerpoint/2010/main" val="903315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11</a:t>
            </a:fld>
            <a:endParaRPr lang="en-US" dirty="0"/>
          </a:p>
        </p:txBody>
      </p:sp>
    </p:spTree>
    <p:extLst>
      <p:ext uri="{BB962C8B-B14F-4D97-AF65-F5344CB8AC3E}">
        <p14:creationId xmlns:p14="http://schemas.microsoft.com/office/powerpoint/2010/main" val="325362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88925"/>
            <a:ext cx="4692650" cy="3519488"/>
          </a:xfrm>
        </p:spPr>
      </p:sp>
      <p:sp>
        <p:nvSpPr>
          <p:cNvPr id="3" name="Notes Placeholder 2"/>
          <p:cNvSpPr>
            <a:spLocks noGrp="1"/>
          </p:cNvSpPr>
          <p:nvPr>
            <p:ph type="body" idx="1"/>
          </p:nvPr>
        </p:nvSpPr>
        <p:spPr>
          <a:xfrm>
            <a:off x="236749" y="3911865"/>
            <a:ext cx="6155479" cy="5554848"/>
          </a:xfrm>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12</a:t>
            </a:fld>
            <a:endParaRPr lang="en-US" dirty="0"/>
          </a:p>
        </p:txBody>
      </p:sp>
    </p:spTree>
    <p:extLst>
      <p:ext uri="{BB962C8B-B14F-4D97-AF65-F5344CB8AC3E}">
        <p14:creationId xmlns:p14="http://schemas.microsoft.com/office/powerpoint/2010/main" val="39994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13</a:t>
            </a:fld>
            <a:endParaRPr lang="en-US" dirty="0"/>
          </a:p>
        </p:txBody>
      </p:sp>
    </p:spTree>
    <p:extLst>
      <p:ext uri="{BB962C8B-B14F-4D97-AF65-F5344CB8AC3E}">
        <p14:creationId xmlns:p14="http://schemas.microsoft.com/office/powerpoint/2010/main" val="21940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14</a:t>
            </a:fld>
            <a:endParaRPr lang="en-US" dirty="0"/>
          </a:p>
        </p:txBody>
      </p:sp>
    </p:spTree>
    <p:extLst>
      <p:ext uri="{BB962C8B-B14F-4D97-AF65-F5344CB8AC3E}">
        <p14:creationId xmlns:p14="http://schemas.microsoft.com/office/powerpoint/2010/main" val="302010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15</a:t>
            </a:fld>
            <a:endParaRPr lang="en-US" dirty="0"/>
          </a:p>
        </p:txBody>
      </p:sp>
    </p:spTree>
    <p:extLst>
      <p:ext uri="{BB962C8B-B14F-4D97-AF65-F5344CB8AC3E}">
        <p14:creationId xmlns:p14="http://schemas.microsoft.com/office/powerpoint/2010/main" val="3662392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16</a:t>
            </a:fld>
            <a:endParaRPr lang="en-US" dirty="0"/>
          </a:p>
        </p:txBody>
      </p:sp>
    </p:spTree>
    <p:extLst>
      <p:ext uri="{BB962C8B-B14F-4D97-AF65-F5344CB8AC3E}">
        <p14:creationId xmlns:p14="http://schemas.microsoft.com/office/powerpoint/2010/main" val="295907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1635"/>
            <a:fld id="{1FB98FC3-3FB6-F541-ADD3-FF57680A2528}" type="slidenum">
              <a:rPr lang="en-US">
                <a:solidFill>
                  <a:prstClr val="black"/>
                </a:solidFill>
                <a:latin typeface="Calibri"/>
              </a:rPr>
              <a:pPr defTabSz="461635"/>
              <a:t>17</a:t>
            </a:fld>
            <a:endParaRPr lang="en-US" dirty="0">
              <a:solidFill>
                <a:prstClr val="black"/>
              </a:solidFill>
              <a:latin typeface="Calibri"/>
            </a:endParaRPr>
          </a:p>
        </p:txBody>
      </p:sp>
    </p:spTree>
    <p:extLst>
      <p:ext uri="{BB962C8B-B14F-4D97-AF65-F5344CB8AC3E}">
        <p14:creationId xmlns:p14="http://schemas.microsoft.com/office/powerpoint/2010/main" val="1167566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18</a:t>
            </a:fld>
            <a:endParaRPr lang="en-US" dirty="0"/>
          </a:p>
        </p:txBody>
      </p:sp>
    </p:spTree>
    <p:extLst>
      <p:ext uri="{BB962C8B-B14F-4D97-AF65-F5344CB8AC3E}">
        <p14:creationId xmlns:p14="http://schemas.microsoft.com/office/powerpoint/2010/main" val="1369084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19</a:t>
            </a:fld>
            <a:endParaRPr lang="en-US" dirty="0"/>
          </a:p>
        </p:txBody>
      </p:sp>
    </p:spTree>
    <p:extLst>
      <p:ext uri="{BB962C8B-B14F-4D97-AF65-F5344CB8AC3E}">
        <p14:creationId xmlns:p14="http://schemas.microsoft.com/office/powerpoint/2010/main" val="165687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a:t>
            </a:fld>
            <a:endParaRPr lang="en-US" dirty="0"/>
          </a:p>
        </p:txBody>
      </p:sp>
    </p:spTree>
    <p:extLst>
      <p:ext uri="{BB962C8B-B14F-4D97-AF65-F5344CB8AC3E}">
        <p14:creationId xmlns:p14="http://schemas.microsoft.com/office/powerpoint/2010/main" val="71418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20</a:t>
            </a:fld>
            <a:endParaRPr lang="en-US" dirty="0"/>
          </a:p>
        </p:txBody>
      </p:sp>
    </p:spTree>
    <p:extLst>
      <p:ext uri="{BB962C8B-B14F-4D97-AF65-F5344CB8AC3E}">
        <p14:creationId xmlns:p14="http://schemas.microsoft.com/office/powerpoint/2010/main" val="383758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21</a:t>
            </a:fld>
            <a:endParaRPr lang="en-US" dirty="0"/>
          </a:p>
        </p:txBody>
      </p:sp>
    </p:spTree>
    <p:extLst>
      <p:ext uri="{BB962C8B-B14F-4D97-AF65-F5344CB8AC3E}">
        <p14:creationId xmlns:p14="http://schemas.microsoft.com/office/powerpoint/2010/main" val="2902819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22</a:t>
            </a:fld>
            <a:endParaRPr lang="en-US" dirty="0"/>
          </a:p>
        </p:txBody>
      </p:sp>
    </p:spTree>
    <p:extLst>
      <p:ext uri="{BB962C8B-B14F-4D97-AF65-F5344CB8AC3E}">
        <p14:creationId xmlns:p14="http://schemas.microsoft.com/office/powerpoint/2010/main" val="45284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23</a:t>
            </a:fld>
            <a:endParaRPr lang="en-US" dirty="0"/>
          </a:p>
        </p:txBody>
      </p:sp>
    </p:spTree>
    <p:extLst>
      <p:ext uri="{BB962C8B-B14F-4D97-AF65-F5344CB8AC3E}">
        <p14:creationId xmlns:p14="http://schemas.microsoft.com/office/powerpoint/2010/main" val="4064940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24</a:t>
            </a:fld>
            <a:endParaRPr lang="en-US" dirty="0"/>
          </a:p>
        </p:txBody>
      </p:sp>
    </p:spTree>
    <p:extLst>
      <p:ext uri="{BB962C8B-B14F-4D97-AF65-F5344CB8AC3E}">
        <p14:creationId xmlns:p14="http://schemas.microsoft.com/office/powerpoint/2010/main" val="3140576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25</a:t>
            </a:fld>
            <a:endParaRPr lang="en-US" dirty="0"/>
          </a:p>
        </p:txBody>
      </p:sp>
    </p:spTree>
    <p:extLst>
      <p:ext uri="{BB962C8B-B14F-4D97-AF65-F5344CB8AC3E}">
        <p14:creationId xmlns:p14="http://schemas.microsoft.com/office/powerpoint/2010/main" val="2275762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26</a:t>
            </a:fld>
            <a:endParaRPr lang="en-US" dirty="0"/>
          </a:p>
        </p:txBody>
      </p:sp>
    </p:spTree>
    <p:extLst>
      <p:ext uri="{BB962C8B-B14F-4D97-AF65-F5344CB8AC3E}">
        <p14:creationId xmlns:p14="http://schemas.microsoft.com/office/powerpoint/2010/main" val="2168471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27</a:t>
            </a:fld>
            <a:endParaRPr lang="en-US" dirty="0"/>
          </a:p>
        </p:txBody>
      </p:sp>
    </p:spTree>
    <p:extLst>
      <p:ext uri="{BB962C8B-B14F-4D97-AF65-F5344CB8AC3E}">
        <p14:creationId xmlns:p14="http://schemas.microsoft.com/office/powerpoint/2010/main" val="1311856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28</a:t>
            </a:fld>
            <a:endParaRPr lang="en-US" dirty="0"/>
          </a:p>
        </p:txBody>
      </p:sp>
    </p:spTree>
    <p:extLst>
      <p:ext uri="{BB962C8B-B14F-4D97-AF65-F5344CB8AC3E}">
        <p14:creationId xmlns:p14="http://schemas.microsoft.com/office/powerpoint/2010/main" val="3523673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29</a:t>
            </a:fld>
            <a:endParaRPr lang="en-US" dirty="0"/>
          </a:p>
        </p:txBody>
      </p:sp>
    </p:spTree>
    <p:extLst>
      <p:ext uri="{BB962C8B-B14F-4D97-AF65-F5344CB8AC3E}">
        <p14:creationId xmlns:p14="http://schemas.microsoft.com/office/powerpoint/2010/main" val="214084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a:t>
            </a:fld>
            <a:endParaRPr lang="en-US" dirty="0"/>
          </a:p>
        </p:txBody>
      </p:sp>
    </p:spTree>
    <p:extLst>
      <p:ext uri="{BB962C8B-B14F-4D97-AF65-F5344CB8AC3E}">
        <p14:creationId xmlns:p14="http://schemas.microsoft.com/office/powerpoint/2010/main" val="2234607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30</a:t>
            </a:fld>
            <a:endParaRPr lang="en-US" dirty="0"/>
          </a:p>
        </p:txBody>
      </p:sp>
    </p:spTree>
    <p:extLst>
      <p:ext uri="{BB962C8B-B14F-4D97-AF65-F5344CB8AC3E}">
        <p14:creationId xmlns:p14="http://schemas.microsoft.com/office/powerpoint/2010/main" val="1923478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31</a:t>
            </a:fld>
            <a:endParaRPr lang="en-US" dirty="0"/>
          </a:p>
        </p:txBody>
      </p:sp>
    </p:spTree>
    <p:extLst>
      <p:ext uri="{BB962C8B-B14F-4D97-AF65-F5344CB8AC3E}">
        <p14:creationId xmlns:p14="http://schemas.microsoft.com/office/powerpoint/2010/main" val="2823296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32</a:t>
            </a:fld>
            <a:endParaRPr lang="en-US" dirty="0"/>
          </a:p>
        </p:txBody>
      </p:sp>
    </p:spTree>
    <p:extLst>
      <p:ext uri="{BB962C8B-B14F-4D97-AF65-F5344CB8AC3E}">
        <p14:creationId xmlns:p14="http://schemas.microsoft.com/office/powerpoint/2010/main" val="168825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33</a:t>
            </a:fld>
            <a:endParaRPr lang="en-US" dirty="0"/>
          </a:p>
        </p:txBody>
      </p:sp>
    </p:spTree>
    <p:extLst>
      <p:ext uri="{BB962C8B-B14F-4D97-AF65-F5344CB8AC3E}">
        <p14:creationId xmlns:p14="http://schemas.microsoft.com/office/powerpoint/2010/main" val="1581950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34</a:t>
            </a:fld>
            <a:endParaRPr lang="en-US" dirty="0"/>
          </a:p>
        </p:txBody>
      </p:sp>
    </p:spTree>
    <p:extLst>
      <p:ext uri="{BB962C8B-B14F-4D97-AF65-F5344CB8AC3E}">
        <p14:creationId xmlns:p14="http://schemas.microsoft.com/office/powerpoint/2010/main" val="1590882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88925"/>
            <a:ext cx="4692650" cy="3519488"/>
          </a:xfrm>
        </p:spPr>
      </p:sp>
      <p:sp>
        <p:nvSpPr>
          <p:cNvPr id="3" name="Notes Placeholder 2"/>
          <p:cNvSpPr>
            <a:spLocks noGrp="1"/>
          </p:cNvSpPr>
          <p:nvPr>
            <p:ph type="body" idx="1"/>
          </p:nvPr>
        </p:nvSpPr>
        <p:spPr>
          <a:xfrm>
            <a:off x="236749" y="3911865"/>
            <a:ext cx="6155479" cy="5554848"/>
          </a:xfrm>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35</a:t>
            </a:fld>
            <a:endParaRPr lang="en-US" dirty="0"/>
          </a:p>
        </p:txBody>
      </p:sp>
    </p:spTree>
    <p:extLst>
      <p:ext uri="{BB962C8B-B14F-4D97-AF65-F5344CB8AC3E}">
        <p14:creationId xmlns:p14="http://schemas.microsoft.com/office/powerpoint/2010/main" val="1925051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88925"/>
            <a:ext cx="4692650" cy="3519488"/>
          </a:xfrm>
        </p:spPr>
      </p:sp>
      <p:sp>
        <p:nvSpPr>
          <p:cNvPr id="3" name="Notes Placeholder 2"/>
          <p:cNvSpPr>
            <a:spLocks noGrp="1"/>
          </p:cNvSpPr>
          <p:nvPr>
            <p:ph type="body" idx="1"/>
          </p:nvPr>
        </p:nvSpPr>
        <p:spPr>
          <a:xfrm>
            <a:off x="236749" y="3911865"/>
            <a:ext cx="6155479" cy="5554848"/>
          </a:xfrm>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36</a:t>
            </a:fld>
            <a:endParaRPr lang="en-US" dirty="0"/>
          </a:p>
        </p:txBody>
      </p:sp>
    </p:spTree>
    <p:extLst>
      <p:ext uri="{BB962C8B-B14F-4D97-AF65-F5344CB8AC3E}">
        <p14:creationId xmlns:p14="http://schemas.microsoft.com/office/powerpoint/2010/main" val="138493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88925"/>
            <a:ext cx="4692650" cy="3519488"/>
          </a:xfrm>
        </p:spPr>
      </p:sp>
      <p:sp>
        <p:nvSpPr>
          <p:cNvPr id="3" name="Notes Placeholder 2"/>
          <p:cNvSpPr>
            <a:spLocks noGrp="1"/>
          </p:cNvSpPr>
          <p:nvPr>
            <p:ph type="body" idx="1"/>
          </p:nvPr>
        </p:nvSpPr>
        <p:spPr>
          <a:xfrm>
            <a:off x="236749" y="3911865"/>
            <a:ext cx="6155479" cy="5554848"/>
          </a:xfrm>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37</a:t>
            </a:fld>
            <a:endParaRPr lang="en-US" dirty="0"/>
          </a:p>
        </p:txBody>
      </p:sp>
    </p:spTree>
    <p:extLst>
      <p:ext uri="{BB962C8B-B14F-4D97-AF65-F5344CB8AC3E}">
        <p14:creationId xmlns:p14="http://schemas.microsoft.com/office/powerpoint/2010/main" val="4099380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38</a:t>
            </a:fld>
            <a:endParaRPr lang="en-US" dirty="0"/>
          </a:p>
        </p:txBody>
      </p:sp>
    </p:spTree>
    <p:extLst>
      <p:ext uri="{BB962C8B-B14F-4D97-AF65-F5344CB8AC3E}">
        <p14:creationId xmlns:p14="http://schemas.microsoft.com/office/powerpoint/2010/main" val="2015839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88925"/>
            <a:ext cx="4692650" cy="3519488"/>
          </a:xfrm>
        </p:spPr>
      </p:sp>
      <p:sp>
        <p:nvSpPr>
          <p:cNvPr id="3" name="Notes Placeholder 2"/>
          <p:cNvSpPr>
            <a:spLocks noGrp="1"/>
          </p:cNvSpPr>
          <p:nvPr>
            <p:ph type="body" idx="1"/>
          </p:nvPr>
        </p:nvSpPr>
        <p:spPr>
          <a:xfrm>
            <a:off x="236749" y="3911865"/>
            <a:ext cx="6155479" cy="5554848"/>
          </a:xfrm>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39</a:t>
            </a:fld>
            <a:endParaRPr lang="en-US" dirty="0"/>
          </a:p>
        </p:txBody>
      </p:sp>
    </p:spTree>
    <p:extLst>
      <p:ext uri="{BB962C8B-B14F-4D97-AF65-F5344CB8AC3E}">
        <p14:creationId xmlns:p14="http://schemas.microsoft.com/office/powerpoint/2010/main" val="280951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4</a:t>
            </a:fld>
            <a:endParaRPr lang="en-US" dirty="0"/>
          </a:p>
        </p:txBody>
      </p:sp>
    </p:spTree>
    <p:extLst>
      <p:ext uri="{BB962C8B-B14F-4D97-AF65-F5344CB8AC3E}">
        <p14:creationId xmlns:p14="http://schemas.microsoft.com/office/powerpoint/2010/main" val="4060036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88925"/>
            <a:ext cx="4692650" cy="3519488"/>
          </a:xfrm>
        </p:spPr>
      </p:sp>
      <p:sp>
        <p:nvSpPr>
          <p:cNvPr id="3" name="Notes Placeholder 2"/>
          <p:cNvSpPr>
            <a:spLocks noGrp="1"/>
          </p:cNvSpPr>
          <p:nvPr>
            <p:ph type="body" idx="1"/>
          </p:nvPr>
        </p:nvSpPr>
        <p:spPr>
          <a:xfrm>
            <a:off x="236749" y="3911865"/>
            <a:ext cx="6155479" cy="5554848"/>
          </a:xfrm>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40</a:t>
            </a:fld>
            <a:endParaRPr lang="en-US" dirty="0"/>
          </a:p>
        </p:txBody>
      </p:sp>
    </p:spTree>
    <p:extLst>
      <p:ext uri="{BB962C8B-B14F-4D97-AF65-F5344CB8AC3E}">
        <p14:creationId xmlns:p14="http://schemas.microsoft.com/office/powerpoint/2010/main" val="1096736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98FC3-3FB6-F541-ADD3-FF57680A2528}" type="slidenum">
              <a:rPr lang="en-US" smtClean="0"/>
              <a:pPr/>
              <a:t>41</a:t>
            </a:fld>
            <a:endParaRPr lang="en-US" dirty="0"/>
          </a:p>
        </p:txBody>
      </p:sp>
    </p:spTree>
    <p:extLst>
      <p:ext uri="{BB962C8B-B14F-4D97-AF65-F5344CB8AC3E}">
        <p14:creationId xmlns:p14="http://schemas.microsoft.com/office/powerpoint/2010/main" val="639721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88925"/>
            <a:ext cx="4692650" cy="3519488"/>
          </a:xfrm>
        </p:spPr>
      </p:sp>
      <p:sp>
        <p:nvSpPr>
          <p:cNvPr id="3" name="Notes Placeholder 2"/>
          <p:cNvSpPr>
            <a:spLocks noGrp="1"/>
          </p:cNvSpPr>
          <p:nvPr>
            <p:ph type="body" idx="1"/>
          </p:nvPr>
        </p:nvSpPr>
        <p:spPr>
          <a:xfrm>
            <a:off x="236749" y="3911865"/>
            <a:ext cx="6155479" cy="5554848"/>
          </a:xfrm>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42</a:t>
            </a:fld>
            <a:endParaRPr lang="en-US" dirty="0"/>
          </a:p>
        </p:txBody>
      </p:sp>
    </p:spTree>
    <p:extLst>
      <p:ext uri="{BB962C8B-B14F-4D97-AF65-F5344CB8AC3E}">
        <p14:creationId xmlns:p14="http://schemas.microsoft.com/office/powerpoint/2010/main" val="3151000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88925"/>
            <a:ext cx="4692650" cy="3519488"/>
          </a:xfrm>
        </p:spPr>
      </p:sp>
      <p:sp>
        <p:nvSpPr>
          <p:cNvPr id="3" name="Notes Placeholder 2"/>
          <p:cNvSpPr>
            <a:spLocks noGrp="1"/>
          </p:cNvSpPr>
          <p:nvPr>
            <p:ph type="body" idx="1"/>
          </p:nvPr>
        </p:nvSpPr>
        <p:spPr>
          <a:xfrm>
            <a:off x="236749" y="3911865"/>
            <a:ext cx="6155479" cy="5554848"/>
          </a:xfrm>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43</a:t>
            </a:fld>
            <a:endParaRPr lang="en-US" dirty="0"/>
          </a:p>
        </p:txBody>
      </p:sp>
    </p:spTree>
    <p:extLst>
      <p:ext uri="{BB962C8B-B14F-4D97-AF65-F5344CB8AC3E}">
        <p14:creationId xmlns:p14="http://schemas.microsoft.com/office/powerpoint/2010/main" val="834782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44</a:t>
            </a:fld>
            <a:endParaRPr lang="en-US" dirty="0"/>
          </a:p>
        </p:txBody>
      </p:sp>
    </p:spTree>
    <p:extLst>
      <p:ext uri="{BB962C8B-B14F-4D97-AF65-F5344CB8AC3E}">
        <p14:creationId xmlns:p14="http://schemas.microsoft.com/office/powerpoint/2010/main" val="1649614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88925"/>
            <a:ext cx="4692650" cy="3519488"/>
          </a:xfrm>
        </p:spPr>
      </p:sp>
      <p:sp>
        <p:nvSpPr>
          <p:cNvPr id="3" name="Notes Placeholder 2"/>
          <p:cNvSpPr>
            <a:spLocks noGrp="1"/>
          </p:cNvSpPr>
          <p:nvPr>
            <p:ph type="body" idx="1"/>
          </p:nvPr>
        </p:nvSpPr>
        <p:spPr>
          <a:xfrm>
            <a:off x="236749" y="3911865"/>
            <a:ext cx="6155479" cy="5554848"/>
          </a:xfrm>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45</a:t>
            </a:fld>
            <a:endParaRPr lang="en-US" dirty="0"/>
          </a:p>
        </p:txBody>
      </p:sp>
    </p:spTree>
    <p:extLst>
      <p:ext uri="{BB962C8B-B14F-4D97-AF65-F5344CB8AC3E}">
        <p14:creationId xmlns:p14="http://schemas.microsoft.com/office/powerpoint/2010/main" val="42518455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543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5</a:t>
            </a:fld>
            <a:endParaRPr lang="en-US" dirty="0"/>
          </a:p>
        </p:txBody>
      </p:sp>
    </p:spTree>
    <p:extLst>
      <p:ext uri="{BB962C8B-B14F-4D97-AF65-F5344CB8AC3E}">
        <p14:creationId xmlns:p14="http://schemas.microsoft.com/office/powerpoint/2010/main" val="384300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6</a:t>
            </a:fld>
            <a:endParaRPr lang="en-US" dirty="0"/>
          </a:p>
        </p:txBody>
      </p:sp>
    </p:spTree>
    <p:extLst>
      <p:ext uri="{BB962C8B-B14F-4D97-AF65-F5344CB8AC3E}">
        <p14:creationId xmlns:p14="http://schemas.microsoft.com/office/powerpoint/2010/main" val="371066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7</a:t>
            </a:fld>
            <a:endParaRPr lang="en-US" dirty="0"/>
          </a:p>
        </p:txBody>
      </p:sp>
    </p:spTree>
    <p:extLst>
      <p:ext uri="{BB962C8B-B14F-4D97-AF65-F5344CB8AC3E}">
        <p14:creationId xmlns:p14="http://schemas.microsoft.com/office/powerpoint/2010/main" val="284572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98FC3-3FB6-F541-ADD3-FF57680A2528}" type="slidenum">
              <a:rPr lang="en-US" smtClean="0"/>
              <a:pPr/>
              <a:t>8</a:t>
            </a:fld>
            <a:endParaRPr lang="en-US" dirty="0"/>
          </a:p>
        </p:txBody>
      </p:sp>
    </p:spTree>
    <p:extLst>
      <p:ext uri="{BB962C8B-B14F-4D97-AF65-F5344CB8AC3E}">
        <p14:creationId xmlns:p14="http://schemas.microsoft.com/office/powerpoint/2010/main" val="246842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9</a:t>
            </a:fld>
            <a:endParaRPr lang="en-US" dirty="0"/>
          </a:p>
        </p:txBody>
      </p:sp>
    </p:spTree>
    <p:extLst>
      <p:ext uri="{BB962C8B-B14F-4D97-AF65-F5344CB8AC3E}">
        <p14:creationId xmlns:p14="http://schemas.microsoft.com/office/powerpoint/2010/main" val="303288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3316941" y="1694523"/>
            <a:ext cx="4984850" cy="794047"/>
          </a:xfrm>
          <a:prstGeom prst="rect">
            <a:avLst/>
          </a:prstGeom>
          <a:noFill/>
        </p:spPr>
        <p:txBody>
          <a:bodyPr vert="horz" lIns="91440" tIns="45720" rIns="91440" bIns="45720" rtlCol="0" anchor="t" anchorCtr="0">
            <a:normAutofit/>
          </a:bodyPr>
          <a:lstStyle>
            <a:lvl1pPr algn="r">
              <a:defRPr b="0" i="0" baseline="0">
                <a:solidFill>
                  <a:srgbClr val="980071"/>
                </a:solidFill>
                <a:latin typeface="WhitneyHTF-SemiBold"/>
                <a:cs typeface="WhitneyHTF-SemiBold"/>
              </a:defRPr>
            </a:lvl1pPr>
          </a:lstStyle>
          <a:p>
            <a:r>
              <a:rPr lang="en-US" dirty="0"/>
              <a:t>Presentation Name</a:t>
            </a:r>
          </a:p>
        </p:txBody>
      </p:sp>
      <p:pic>
        <p:nvPicPr>
          <p:cNvPr id="6" name="Picture 5" descr="13SSH012_English_NoTag_RGB_Lar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7191" y="4829685"/>
            <a:ext cx="2874600" cy="1027483"/>
          </a:xfrm>
          <a:prstGeom prst="rect">
            <a:avLst/>
          </a:prstGeom>
        </p:spPr>
      </p:pic>
      <p:sp>
        <p:nvSpPr>
          <p:cNvPr id="16" name="Subtitle 2"/>
          <p:cNvSpPr>
            <a:spLocks noGrp="1"/>
          </p:cNvSpPr>
          <p:nvPr>
            <p:ph type="subTitle" idx="1" hasCustomPrompt="1"/>
          </p:nvPr>
        </p:nvSpPr>
        <p:spPr>
          <a:xfrm>
            <a:off x="3884706" y="3394635"/>
            <a:ext cx="4417085" cy="625205"/>
          </a:xfrm>
          <a:prstGeom prst="rect">
            <a:avLst/>
          </a:prstGeom>
        </p:spPr>
        <p:txBody>
          <a:bodyPr/>
          <a:lstStyle>
            <a:lvl1pPr marL="0" indent="0" algn="r">
              <a:buNone/>
              <a:defRPr sz="26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20" name="Text Placeholder 19"/>
          <p:cNvSpPr>
            <a:spLocks noGrp="1"/>
          </p:cNvSpPr>
          <p:nvPr>
            <p:ph type="body" sz="quarter" idx="10" hasCustomPrompt="1"/>
          </p:nvPr>
        </p:nvSpPr>
        <p:spPr>
          <a:xfrm>
            <a:off x="3779838" y="2644775"/>
            <a:ext cx="4521200" cy="749300"/>
          </a:xfrm>
          <a:prstGeom prst="rect">
            <a:avLst/>
          </a:prstGeom>
        </p:spPr>
        <p:txBody>
          <a:bodyPr vert="horz"/>
          <a:lstStyle>
            <a:lvl1pPr marL="0" indent="0" algn="r">
              <a:buNone/>
              <a:defRPr sz="2600" b="0" i="0" baseline="0">
                <a:solidFill>
                  <a:srgbClr val="3C3C3B"/>
                </a:solidFill>
                <a:latin typeface="WhitneyHTF-Book"/>
                <a:cs typeface="WhitneyHTF-Book"/>
              </a:defRPr>
            </a:lvl1pPr>
          </a:lstStyle>
          <a:p>
            <a:pPr lvl="0"/>
            <a:r>
              <a:rPr lang="en-US" b="0" i="0" dirty="0">
                <a:latin typeface="WhitneyHTF-Book"/>
                <a:cs typeface="WhitneyHTF-Book"/>
              </a:rPr>
              <a:t>Presentation description</a:t>
            </a:r>
            <a:endParaRPr lang="en-US" dirty="0"/>
          </a:p>
        </p:txBody>
      </p:sp>
    </p:spTree>
    <p:extLst>
      <p:ext uri="{BB962C8B-B14F-4D97-AF65-F5344CB8AC3E}">
        <p14:creationId xmlns:p14="http://schemas.microsoft.com/office/powerpoint/2010/main" val="185019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SH Section Slide - Purple">
    <p:spTree>
      <p:nvGrpSpPr>
        <p:cNvPr id="1" name=""/>
        <p:cNvGrpSpPr/>
        <p:nvPr/>
      </p:nvGrpSpPr>
      <p:grpSpPr>
        <a:xfrm>
          <a:off x="0" y="0"/>
          <a:ext cx="0" cy="0"/>
          <a:chOff x="0" y="0"/>
          <a:chExt cx="0" cy="0"/>
        </a:xfrm>
      </p:grpSpPr>
      <p:sp>
        <p:nvSpPr>
          <p:cNvPr id="6" name="Rectangle 5"/>
          <p:cNvSpPr/>
          <p:nvPr userDrawn="1"/>
        </p:nvSpPr>
        <p:spPr>
          <a:xfrm>
            <a:off x="-1" y="0"/>
            <a:ext cx="9144000" cy="6858000"/>
          </a:xfrm>
          <a:prstGeom prst="rect">
            <a:avLst/>
          </a:prstGeom>
          <a:solidFill>
            <a:srgbClr val="95007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descr="13SSH012_Symbol_WT.eps"/>
          <p:cNvPicPr>
            <a:picLocks noChangeAspect="1"/>
          </p:cNvPicPr>
          <p:nvPr userDrawn="1"/>
        </p:nvPicPr>
        <p:blipFill rotWithShape="1">
          <a:blip r:embed="rId2">
            <a:extLst>
              <a:ext uri="{28A0092B-C50C-407E-A947-70E740481C1C}">
                <a14:useLocalDpi xmlns:a14="http://schemas.microsoft.com/office/drawing/2010/main" val="0"/>
              </a:ext>
            </a:extLst>
          </a:blip>
          <a:srcRect l="72530"/>
          <a:stretch/>
        </p:blipFill>
        <p:spPr>
          <a:xfrm>
            <a:off x="-1" y="462592"/>
            <a:ext cx="1629834" cy="5951461"/>
          </a:xfrm>
          <a:prstGeom prst="rect">
            <a:avLst/>
          </a:prstGeom>
        </p:spPr>
      </p:pic>
      <p:sp>
        <p:nvSpPr>
          <p:cNvPr id="2"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chemeClr val="bg1"/>
                </a:solidFill>
                <a:latin typeface="WhitneyHTF-Bold"/>
                <a:cs typeface="WhitneyHTF-Bold"/>
              </a:defRPr>
            </a:lvl1pPr>
          </a:lstStyle>
          <a:p>
            <a:r>
              <a:rPr lang="en-US" dirty="0"/>
              <a:t>Section Headline</a:t>
            </a:r>
          </a:p>
        </p:txBody>
      </p:sp>
      <p:sp>
        <p:nvSpPr>
          <p:cNvPr id="3"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FFFFFF"/>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section text here</a:t>
            </a:r>
          </a:p>
        </p:txBody>
      </p:sp>
    </p:spTree>
    <p:extLst>
      <p:ext uri="{BB962C8B-B14F-4D97-AF65-F5344CB8AC3E}">
        <p14:creationId xmlns:p14="http://schemas.microsoft.com/office/powerpoint/2010/main" val="385936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SH Section Slide - Blue">
    <p:spTree>
      <p:nvGrpSpPr>
        <p:cNvPr id="1" name=""/>
        <p:cNvGrpSpPr/>
        <p:nvPr/>
      </p:nvGrpSpPr>
      <p:grpSpPr>
        <a:xfrm>
          <a:off x="0" y="0"/>
          <a:ext cx="0" cy="0"/>
          <a:chOff x="0" y="0"/>
          <a:chExt cx="0" cy="0"/>
        </a:xfrm>
      </p:grpSpPr>
      <p:sp>
        <p:nvSpPr>
          <p:cNvPr id="4" name="Rectangle 3"/>
          <p:cNvSpPr/>
          <p:nvPr userDrawn="1"/>
        </p:nvSpPr>
        <p:spPr>
          <a:xfrm>
            <a:off x="-1" y="0"/>
            <a:ext cx="9144000" cy="6858000"/>
          </a:xfrm>
          <a:prstGeom prst="rect">
            <a:avLst/>
          </a:prstGeom>
          <a:solidFill>
            <a:srgbClr val="13A0E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4" descr="13SSH012_Symbol_WT.eps"/>
          <p:cNvPicPr>
            <a:picLocks noChangeAspect="1"/>
          </p:cNvPicPr>
          <p:nvPr userDrawn="1"/>
        </p:nvPicPr>
        <p:blipFill rotWithShape="1">
          <a:blip r:embed="rId2">
            <a:extLst>
              <a:ext uri="{28A0092B-C50C-407E-A947-70E740481C1C}">
                <a14:useLocalDpi xmlns:a14="http://schemas.microsoft.com/office/drawing/2010/main" val="0"/>
              </a:ext>
            </a:extLst>
          </a:blip>
          <a:srcRect l="72530"/>
          <a:stretch/>
        </p:blipFill>
        <p:spPr>
          <a:xfrm>
            <a:off x="-1" y="462592"/>
            <a:ext cx="1629834" cy="5951461"/>
          </a:xfrm>
          <a:prstGeom prst="rect">
            <a:avLst/>
          </a:prstGeom>
        </p:spPr>
      </p:pic>
      <p:sp>
        <p:nvSpPr>
          <p:cNvPr id="7" name="Title 1"/>
          <p:cNvSpPr>
            <a:spLocks noGrp="1"/>
          </p:cNvSpPr>
          <p:nvPr>
            <p:ph type="ctrTitle" hasCustomPrompt="1"/>
          </p:nvPr>
        </p:nvSpPr>
        <p:spPr>
          <a:xfrm>
            <a:off x="2703689" y="2243312"/>
            <a:ext cx="5080663" cy="720019"/>
          </a:xfrm>
          <a:prstGeom prst="rect">
            <a:avLst/>
          </a:prstGeom>
        </p:spPr>
        <p:txBody>
          <a:bodyPr anchor="t" anchorCtr="0"/>
          <a:lstStyle>
            <a:lvl1pPr algn="l">
              <a:defRPr sz="3800">
                <a:solidFill>
                  <a:schemeClr val="bg1"/>
                </a:solidFill>
                <a:latin typeface="WhitneyHTF-Bold"/>
                <a:cs typeface="WhitneyHTF-Bold"/>
              </a:defRPr>
            </a:lvl1pPr>
          </a:lstStyle>
          <a:p>
            <a:r>
              <a:rPr lang="en-US" dirty="0"/>
              <a:t>Section Headline</a:t>
            </a:r>
          </a:p>
        </p:txBody>
      </p:sp>
      <p:sp>
        <p:nvSpPr>
          <p:cNvPr id="8" name="Subtitle 2"/>
          <p:cNvSpPr>
            <a:spLocks noGrp="1"/>
          </p:cNvSpPr>
          <p:nvPr>
            <p:ph type="subTitle" idx="1" hasCustomPrompt="1"/>
          </p:nvPr>
        </p:nvSpPr>
        <p:spPr>
          <a:xfrm>
            <a:off x="2703689" y="3364088"/>
            <a:ext cx="5080663" cy="2881323"/>
          </a:xfrm>
          <a:prstGeom prst="rect">
            <a:avLst/>
          </a:prstGeom>
        </p:spPr>
        <p:txBody>
          <a:bodyPr/>
          <a:lstStyle>
            <a:lvl1pPr marL="0" indent="0" algn="l">
              <a:buNone/>
              <a:defRPr sz="2400" b="0" i="0" baseline="0">
                <a:solidFill>
                  <a:srgbClr val="FFFFFF"/>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section text here</a:t>
            </a:r>
          </a:p>
        </p:txBody>
      </p:sp>
    </p:spTree>
    <p:extLst>
      <p:ext uri="{BB962C8B-B14F-4D97-AF65-F5344CB8AC3E}">
        <p14:creationId xmlns:p14="http://schemas.microsoft.com/office/powerpoint/2010/main" val="156432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SH Section - Purple/Yellow Logo">
    <p:spTree>
      <p:nvGrpSpPr>
        <p:cNvPr id="1" name=""/>
        <p:cNvGrpSpPr/>
        <p:nvPr/>
      </p:nvGrpSpPr>
      <p:grpSpPr>
        <a:xfrm>
          <a:off x="0" y="0"/>
          <a:ext cx="0" cy="0"/>
          <a:chOff x="0" y="0"/>
          <a:chExt cx="0" cy="0"/>
        </a:xfrm>
      </p:grpSpPr>
      <p:pic>
        <p:nvPicPr>
          <p:cNvPr id="3" name="Picture 2" descr="13SSH012_Symbol_RGB_Large.png"/>
          <p:cNvPicPr>
            <a:picLocks noChangeAspect="1"/>
          </p:cNvPicPr>
          <p:nvPr userDrawn="1"/>
        </p:nvPicPr>
        <p:blipFill rotWithShape="1">
          <a:blip r:embed="rId2">
            <a:extLst>
              <a:ext uri="{28A0092B-C50C-407E-A947-70E740481C1C}">
                <a14:useLocalDpi xmlns:a14="http://schemas.microsoft.com/office/drawing/2010/main" val="0"/>
              </a:ext>
            </a:extLst>
          </a:blip>
          <a:srcRect l="71356" t="2314"/>
          <a:stretch/>
        </p:blipFill>
        <p:spPr>
          <a:xfrm>
            <a:off x="-1" y="479777"/>
            <a:ext cx="1778001" cy="6067777"/>
          </a:xfrm>
          <a:prstGeom prst="rect">
            <a:avLst/>
          </a:prstGeom>
        </p:spPr>
      </p:pic>
      <p:sp>
        <p:nvSpPr>
          <p:cNvPr id="8"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a:t>Section Headline</a:t>
            </a:r>
          </a:p>
        </p:txBody>
      </p:sp>
      <p:sp>
        <p:nvSpPr>
          <p:cNvPr id="9"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section text here</a:t>
            </a:r>
          </a:p>
        </p:txBody>
      </p:sp>
    </p:spTree>
    <p:extLst>
      <p:ext uri="{BB962C8B-B14F-4D97-AF65-F5344CB8AC3E}">
        <p14:creationId xmlns:p14="http://schemas.microsoft.com/office/powerpoint/2010/main" val="353779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SH Sections - Blue/Green Logo">
    <p:spTree>
      <p:nvGrpSpPr>
        <p:cNvPr id="1" name=""/>
        <p:cNvGrpSpPr/>
        <p:nvPr/>
      </p:nvGrpSpPr>
      <p:grpSpPr>
        <a:xfrm>
          <a:off x="0" y="0"/>
          <a:ext cx="0" cy="0"/>
          <a:chOff x="0" y="0"/>
          <a:chExt cx="0" cy="0"/>
        </a:xfrm>
      </p:grpSpPr>
      <p:pic>
        <p:nvPicPr>
          <p:cNvPr id="3" name="Picture 2" descr="13SSH012_Symbol_RGB_rotate copy.png"/>
          <p:cNvPicPr>
            <a:picLocks noChangeAspect="1"/>
          </p:cNvPicPr>
          <p:nvPr userDrawn="1"/>
        </p:nvPicPr>
        <p:blipFill rotWithShape="1">
          <a:blip r:embed="rId2">
            <a:extLst>
              <a:ext uri="{28A0092B-C50C-407E-A947-70E740481C1C}">
                <a14:useLocalDpi xmlns:a14="http://schemas.microsoft.com/office/drawing/2010/main" val="0"/>
              </a:ext>
            </a:extLst>
          </a:blip>
          <a:srcRect l="71600" t="3237"/>
          <a:stretch/>
        </p:blipFill>
        <p:spPr>
          <a:xfrm>
            <a:off x="-1" y="524933"/>
            <a:ext cx="1777999" cy="6062136"/>
          </a:xfrm>
          <a:prstGeom prst="rect">
            <a:avLst/>
          </a:prstGeom>
        </p:spPr>
      </p:pic>
      <p:sp>
        <p:nvSpPr>
          <p:cNvPr id="6"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rgbClr val="13A0E5"/>
                </a:solidFill>
                <a:latin typeface="WhitneyHTF-Bold"/>
                <a:cs typeface="WhitneyHTF-Bold"/>
              </a:defRPr>
            </a:lvl1pPr>
          </a:lstStyle>
          <a:p>
            <a:r>
              <a:rPr lang="en-US" dirty="0"/>
              <a:t>Section Headline</a:t>
            </a:r>
          </a:p>
        </p:txBody>
      </p:sp>
      <p:sp>
        <p:nvSpPr>
          <p:cNvPr id="7"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section text here</a:t>
            </a:r>
          </a:p>
        </p:txBody>
      </p:sp>
    </p:spTree>
    <p:extLst>
      <p:ext uri="{BB962C8B-B14F-4D97-AF65-F5344CB8AC3E}">
        <p14:creationId xmlns:p14="http://schemas.microsoft.com/office/powerpoint/2010/main" val="656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SH Content Slide - block tex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92150" y="1068385"/>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a:t>Slide Title</a:t>
            </a:r>
          </a:p>
        </p:txBody>
      </p:sp>
      <p:sp>
        <p:nvSpPr>
          <p:cNvPr id="13" name="Text Placeholder 12"/>
          <p:cNvSpPr>
            <a:spLocks noGrp="1"/>
          </p:cNvSpPr>
          <p:nvPr>
            <p:ph type="body" sz="quarter" idx="10" hasCustomPrompt="1"/>
          </p:nvPr>
        </p:nvSpPr>
        <p:spPr>
          <a:xfrm>
            <a:off x="692150" y="2032000"/>
            <a:ext cx="7251700" cy="2667000"/>
          </a:xfrm>
          <a:prstGeom prst="rect">
            <a:avLst/>
          </a:prstGeom>
        </p:spPr>
        <p:txBody>
          <a:bodyPr vert="horz"/>
          <a:lstStyle>
            <a:lvl1pPr marL="0" indent="0">
              <a:buNone/>
              <a:defRPr sz="2400" b="0" i="0" baseline="0">
                <a:solidFill>
                  <a:srgbClr val="3C3C3B"/>
                </a:solidFill>
                <a:latin typeface="WhitneyHTF-Book"/>
                <a:cs typeface="WhitneyHTF-Book"/>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Click to add text</a:t>
            </a:r>
          </a:p>
        </p:txBody>
      </p:sp>
      <p:sp>
        <p:nvSpPr>
          <p:cNvPr id="2" name="Slide Number Placeholder 1"/>
          <p:cNvSpPr>
            <a:spLocks noGrp="1"/>
          </p:cNvSpPr>
          <p:nvPr>
            <p:ph type="sldNum" sz="quarter" idx="11"/>
          </p:nvPr>
        </p:nvSpPr>
        <p:spPr/>
        <p:txBody>
          <a:bodyPr/>
          <a:lstStyle/>
          <a:p>
            <a:fld id="{800E83E6-DBA4-7D44-BBF0-2626DEAE49B8}" type="slidenum">
              <a:rPr lang="en-US" smtClean="0"/>
              <a:pPr/>
              <a:t>‹#›</a:t>
            </a:fld>
            <a:endParaRPr lang="en-US" dirty="0"/>
          </a:p>
        </p:txBody>
      </p:sp>
    </p:spTree>
    <p:extLst>
      <p:ext uri="{BB962C8B-B14F-4D97-AF65-F5344CB8AC3E}">
        <p14:creationId xmlns:p14="http://schemas.microsoft.com/office/powerpoint/2010/main" val="85896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and photo">
    <p:spTree>
      <p:nvGrpSpPr>
        <p:cNvPr id="1" name=""/>
        <p:cNvGrpSpPr/>
        <p:nvPr/>
      </p:nvGrpSpPr>
      <p:grpSpPr>
        <a:xfrm>
          <a:off x="0" y="0"/>
          <a:ext cx="0" cy="0"/>
          <a:chOff x="0" y="0"/>
          <a:chExt cx="0" cy="0"/>
        </a:xfrm>
      </p:grpSpPr>
      <p:sp>
        <p:nvSpPr>
          <p:cNvPr id="5" name="Text Placeholder 12"/>
          <p:cNvSpPr>
            <a:spLocks noGrp="1"/>
          </p:cNvSpPr>
          <p:nvPr>
            <p:ph type="body" sz="quarter" idx="11" hasCustomPrompt="1"/>
          </p:nvPr>
        </p:nvSpPr>
        <p:spPr>
          <a:xfrm>
            <a:off x="692150" y="2031999"/>
            <a:ext cx="3696406" cy="3132667"/>
          </a:xfrm>
          <a:prstGeom prst="rect">
            <a:avLst/>
          </a:prstGeom>
        </p:spPr>
        <p:txBody>
          <a:bodyPr vert="horz"/>
          <a:lstStyle>
            <a:lvl1pPr marL="0" indent="0">
              <a:buNone/>
              <a:defRPr sz="2400" b="0" i="0" baseline="0">
                <a:solidFill>
                  <a:srgbClr val="3C3C3B"/>
                </a:solidFill>
                <a:latin typeface="WhitneyHTF-Book"/>
                <a:cs typeface="WhitneyHTF-Book"/>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Click to add text</a:t>
            </a:r>
          </a:p>
        </p:txBody>
      </p:sp>
      <p:sp>
        <p:nvSpPr>
          <p:cNvPr id="7" name="Picture Placeholder 6"/>
          <p:cNvSpPr>
            <a:spLocks noGrp="1"/>
          </p:cNvSpPr>
          <p:nvPr>
            <p:ph type="pic" sz="quarter" idx="12"/>
          </p:nvPr>
        </p:nvSpPr>
        <p:spPr>
          <a:xfrm>
            <a:off x="4797425" y="1185863"/>
            <a:ext cx="3668713" cy="3978275"/>
          </a:xfrm>
          <a:prstGeom prst="rect">
            <a:avLst/>
          </a:prstGeom>
        </p:spPr>
        <p:txBody>
          <a:bodyPr vert="horz"/>
          <a:lstStyle>
            <a:lvl1pPr marL="0" indent="0">
              <a:buNone/>
              <a:defRPr b="0" i="0">
                <a:solidFill>
                  <a:srgbClr val="3C3C3B"/>
                </a:solidFill>
                <a:latin typeface="WhitneyHTF-Book"/>
                <a:cs typeface="WhitneyHTF-Book"/>
              </a:defRPr>
            </a:lvl1pPr>
          </a:lstStyle>
          <a:p>
            <a:endParaRPr lang="en-US" dirty="0"/>
          </a:p>
        </p:txBody>
      </p:sp>
      <p:sp>
        <p:nvSpPr>
          <p:cNvPr id="2" name="Slide Number Placeholder 1"/>
          <p:cNvSpPr>
            <a:spLocks noGrp="1"/>
          </p:cNvSpPr>
          <p:nvPr>
            <p:ph type="sldNum" sz="quarter" idx="13"/>
          </p:nvPr>
        </p:nvSpPr>
        <p:spPr/>
        <p:txBody>
          <a:bodyPr/>
          <a:lstStyle/>
          <a:p>
            <a:fld id="{800E83E6-DBA4-7D44-BBF0-2626DEAE49B8}" type="slidenum">
              <a:rPr lang="en-US" smtClean="0"/>
              <a:pPr/>
              <a:t>‹#›</a:t>
            </a:fld>
            <a:endParaRPr lang="en-US" dirty="0"/>
          </a:p>
        </p:txBody>
      </p:sp>
      <p:sp>
        <p:nvSpPr>
          <p:cNvPr id="6" name="Title 1"/>
          <p:cNvSpPr>
            <a:spLocks noGrp="1"/>
          </p:cNvSpPr>
          <p:nvPr>
            <p:ph type="ctrTitle" hasCustomPrompt="1"/>
          </p:nvPr>
        </p:nvSpPr>
        <p:spPr>
          <a:xfrm>
            <a:off x="692150" y="1068385"/>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a:t>Slide Title</a:t>
            </a:r>
          </a:p>
        </p:txBody>
      </p:sp>
    </p:spTree>
    <p:extLst>
      <p:ext uri="{BB962C8B-B14F-4D97-AF65-F5344CB8AC3E}">
        <p14:creationId xmlns:p14="http://schemas.microsoft.com/office/powerpoint/2010/main" val="118533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2451" y="2032000"/>
            <a:ext cx="3625549" cy="3287889"/>
          </a:xfrm>
          <a:prstGeom prst="rect">
            <a:avLst/>
          </a:prstGeom>
        </p:spPr>
        <p:txBody>
          <a:bodyPr/>
          <a:lstStyle>
            <a:lvl1pPr marL="342900" indent="-342900">
              <a:buFont typeface="Arial"/>
              <a:buChar char="•"/>
              <a:defRPr sz="2400" b="0" i="0">
                <a:solidFill>
                  <a:srgbClr val="3C3C3B"/>
                </a:solidFill>
                <a:latin typeface="WhitneyHTF-Book"/>
                <a:cs typeface="WhitneyHTF-Book"/>
              </a:defRPr>
            </a:lvl1pPr>
            <a:lvl2pPr marL="800100" indent="-342900">
              <a:buFont typeface="Arial"/>
              <a:buChar char="•"/>
              <a:defRPr sz="2400" b="0" i="0">
                <a:solidFill>
                  <a:srgbClr val="3C3C3B"/>
                </a:solidFill>
                <a:latin typeface="WhitneyHTF-Book"/>
                <a:cs typeface="WhitneyHTF-Book"/>
              </a:defRPr>
            </a:lvl2pPr>
            <a:lvl3pPr marL="1257300" indent="-342900">
              <a:buFont typeface="Arial"/>
              <a:buChar char="•"/>
              <a:defRPr sz="2400" b="0" i="0">
                <a:solidFill>
                  <a:srgbClr val="3C3C3B"/>
                </a:solidFill>
                <a:latin typeface="WhitneyHTF-Book"/>
                <a:cs typeface="WhitneyHTF-Book"/>
              </a:defRPr>
            </a:lvl3pPr>
            <a:lvl4pPr marL="1714500" indent="-342900">
              <a:buFont typeface="Arial"/>
              <a:buChar char="•"/>
              <a:defRPr sz="2400" b="0" i="0">
                <a:solidFill>
                  <a:srgbClr val="3C3C3B"/>
                </a:solidFill>
                <a:latin typeface="WhitneyHTF-Book"/>
                <a:cs typeface="WhitneyHTF-Book"/>
              </a:defRPr>
            </a:lvl4pPr>
            <a:lvl5pPr marL="2171700" indent="-342900">
              <a:buFont typeface="Arial"/>
              <a:buChar char="•"/>
              <a:defRPr sz="2400" b="0" i="0">
                <a:solidFill>
                  <a:srgbClr val="3C3C3B"/>
                </a:solidFill>
                <a:latin typeface="WhitneyHTF-Book"/>
                <a:cs typeface="WhitneyHTF-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3"/>
          </p:nvPr>
        </p:nvSpPr>
        <p:spPr>
          <a:xfrm>
            <a:off x="4841118" y="2032000"/>
            <a:ext cx="3625549" cy="3287889"/>
          </a:xfrm>
          <a:prstGeom prst="rect">
            <a:avLst/>
          </a:prstGeom>
        </p:spPr>
        <p:txBody>
          <a:bodyPr/>
          <a:lstStyle>
            <a:lvl1pPr marL="342900" indent="-342900">
              <a:buFont typeface="Arial"/>
              <a:buChar char="•"/>
              <a:defRPr sz="2400" b="0" i="0">
                <a:solidFill>
                  <a:srgbClr val="3C3C3B"/>
                </a:solidFill>
                <a:latin typeface="WhitneyHTF-Book"/>
                <a:cs typeface="WhitneyHTF-Book"/>
              </a:defRPr>
            </a:lvl1pPr>
            <a:lvl2pPr marL="800100" indent="-342900">
              <a:buFont typeface="Arial"/>
              <a:buChar char="•"/>
              <a:defRPr sz="2400" b="0" i="0">
                <a:solidFill>
                  <a:srgbClr val="3C3C3B"/>
                </a:solidFill>
                <a:latin typeface="WhitneyHTF-Book"/>
                <a:cs typeface="WhitneyHTF-Book"/>
              </a:defRPr>
            </a:lvl2pPr>
            <a:lvl3pPr marL="1257300" indent="-342900">
              <a:buFont typeface="Arial"/>
              <a:buChar char="•"/>
              <a:defRPr sz="2400" b="0" i="0">
                <a:solidFill>
                  <a:srgbClr val="3C3C3B"/>
                </a:solidFill>
                <a:latin typeface="WhitneyHTF-Book"/>
                <a:cs typeface="WhitneyHTF-Book"/>
              </a:defRPr>
            </a:lvl3pPr>
            <a:lvl4pPr marL="1714500" indent="-342900">
              <a:buFont typeface="Arial"/>
              <a:buChar char="•"/>
              <a:defRPr sz="2400" b="0" i="0">
                <a:solidFill>
                  <a:srgbClr val="3C3C3B"/>
                </a:solidFill>
                <a:latin typeface="WhitneyHTF-Book"/>
                <a:cs typeface="WhitneyHTF-Book"/>
              </a:defRPr>
            </a:lvl4pPr>
            <a:lvl5pPr marL="2171700" indent="-342900">
              <a:buFont typeface="Arial"/>
              <a:buChar char="•"/>
              <a:defRPr sz="2400" b="0" i="0">
                <a:solidFill>
                  <a:srgbClr val="3C3C3B"/>
                </a:solidFill>
                <a:latin typeface="WhitneyHTF-Book"/>
                <a:cs typeface="WhitneyHTF-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4"/>
          </p:nvPr>
        </p:nvSpPr>
        <p:spPr/>
        <p:txBody>
          <a:bodyPr/>
          <a:lstStyle/>
          <a:p>
            <a:fld id="{800E83E6-DBA4-7D44-BBF0-2626DEAE49B8}" type="slidenum">
              <a:rPr lang="en-US" smtClean="0"/>
              <a:pPr/>
              <a:t>‹#›</a:t>
            </a:fld>
            <a:endParaRPr lang="en-US" dirty="0"/>
          </a:p>
        </p:txBody>
      </p:sp>
      <p:sp>
        <p:nvSpPr>
          <p:cNvPr id="6" name="Title 1"/>
          <p:cNvSpPr>
            <a:spLocks noGrp="1"/>
          </p:cNvSpPr>
          <p:nvPr>
            <p:ph type="ctrTitle" hasCustomPrompt="1"/>
          </p:nvPr>
        </p:nvSpPr>
        <p:spPr>
          <a:xfrm>
            <a:off x="692150" y="1068385"/>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a:t>Slide Title</a:t>
            </a:r>
          </a:p>
        </p:txBody>
      </p:sp>
    </p:spTree>
    <p:extLst>
      <p:ext uri="{BB962C8B-B14F-4D97-AF65-F5344CB8AC3E}">
        <p14:creationId xmlns:p14="http://schemas.microsoft.com/office/powerpoint/2010/main" val="7179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SH Section - Purple/Yellow Logo">
    <p:spTree>
      <p:nvGrpSpPr>
        <p:cNvPr id="1" name=""/>
        <p:cNvGrpSpPr/>
        <p:nvPr/>
      </p:nvGrpSpPr>
      <p:grpSpPr>
        <a:xfrm>
          <a:off x="0" y="0"/>
          <a:ext cx="0" cy="0"/>
          <a:chOff x="0" y="0"/>
          <a:chExt cx="0" cy="0"/>
        </a:xfrm>
      </p:grpSpPr>
      <p:pic>
        <p:nvPicPr>
          <p:cNvPr id="3" name="Picture 2" descr="13SSH012_Symbol_RGB_Large.png"/>
          <p:cNvPicPr>
            <a:picLocks noChangeAspect="1"/>
          </p:cNvPicPr>
          <p:nvPr userDrawn="1"/>
        </p:nvPicPr>
        <p:blipFill rotWithShape="1">
          <a:blip r:embed="rId2">
            <a:extLst>
              <a:ext uri="{28A0092B-C50C-407E-A947-70E740481C1C}">
                <a14:useLocalDpi xmlns:a14="http://schemas.microsoft.com/office/drawing/2010/main" val="0"/>
              </a:ext>
            </a:extLst>
          </a:blip>
          <a:srcRect l="71356" t="2314"/>
          <a:stretch/>
        </p:blipFill>
        <p:spPr>
          <a:xfrm>
            <a:off x="-1" y="479777"/>
            <a:ext cx="1778001" cy="6067777"/>
          </a:xfrm>
          <a:prstGeom prst="rect">
            <a:avLst/>
          </a:prstGeom>
        </p:spPr>
      </p:pic>
      <p:sp>
        <p:nvSpPr>
          <p:cNvPr id="8"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a:t>Section Headline</a:t>
            </a:r>
          </a:p>
        </p:txBody>
      </p:sp>
      <p:sp>
        <p:nvSpPr>
          <p:cNvPr id="9"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section text here</a:t>
            </a:r>
          </a:p>
        </p:txBody>
      </p:sp>
    </p:spTree>
    <p:extLst>
      <p:ext uri="{BB962C8B-B14F-4D97-AF65-F5344CB8AC3E}">
        <p14:creationId xmlns:p14="http://schemas.microsoft.com/office/powerpoint/2010/main" val="2927132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SSH012_Symbol_RGB_rotate.png"/>
          <p:cNvPicPr>
            <a:picLocks noChangeAspect="1"/>
          </p:cNvPicPr>
          <p:nvPr userDrawn="1"/>
        </p:nvPicPr>
        <p:blipFill rotWithShape="1">
          <a:blip r:embed="rId3">
            <a:extLst>
              <a:ext uri="{28A0092B-C50C-407E-A947-70E740481C1C}">
                <a14:useLocalDpi xmlns:a14="http://schemas.microsoft.com/office/drawing/2010/main" val="0"/>
              </a:ext>
            </a:extLst>
          </a:blip>
          <a:srcRect l="35128" r="2633" b="16078"/>
          <a:stretch/>
        </p:blipFill>
        <p:spPr>
          <a:xfrm>
            <a:off x="-13513" y="1750385"/>
            <a:ext cx="3785293" cy="5107616"/>
          </a:xfrm>
          <a:prstGeom prst="rect">
            <a:avLst/>
          </a:prstGeom>
        </p:spPr>
      </p:pic>
    </p:spTree>
    <p:extLst>
      <p:ext uri="{BB962C8B-B14F-4D97-AF65-F5344CB8AC3E}">
        <p14:creationId xmlns:p14="http://schemas.microsoft.com/office/powerpoint/2010/main" val="678213591"/>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983888"/>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64" r:id="rId3"/>
    <p:sldLayoutId id="214748366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694268" y="5706533"/>
            <a:ext cx="7772399" cy="0"/>
          </a:xfrm>
          <a:prstGeom prst="line">
            <a:avLst/>
          </a:prstGeom>
          <a:ln w="12700" cmpd="sng">
            <a:solidFill>
              <a:srgbClr val="A5A6A5"/>
            </a:solidFill>
          </a:ln>
          <a:effectLst/>
        </p:spPr>
        <p:style>
          <a:lnRef idx="2">
            <a:schemeClr val="accent1"/>
          </a:lnRef>
          <a:fillRef idx="0">
            <a:schemeClr val="accent1"/>
          </a:fillRef>
          <a:effectRef idx="1">
            <a:schemeClr val="accent1"/>
          </a:effectRef>
          <a:fontRef idx="minor">
            <a:schemeClr val="tx1"/>
          </a:fontRef>
        </p:style>
      </p:cxnSp>
      <p:pic>
        <p:nvPicPr>
          <p:cNvPr id="10" name="Picture 9" descr="13SSH012_English_NoTag_RGB_Larg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268" y="5905582"/>
            <a:ext cx="1985658" cy="709744"/>
          </a:xfrm>
          <a:prstGeom prst="rect">
            <a:avLst/>
          </a:prstGeom>
        </p:spPr>
      </p:pic>
      <p:pic>
        <p:nvPicPr>
          <p:cNvPr id="11" name="Picture 10" descr="13SSH012_English_Tagline_only_CMYK.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24401" y="6180080"/>
            <a:ext cx="2827867" cy="176270"/>
          </a:xfrm>
          <a:prstGeom prst="rect">
            <a:avLst/>
          </a:prstGeom>
        </p:spPr>
      </p:pic>
      <p:sp>
        <p:nvSpPr>
          <p:cNvPr id="9" name="Slide Number Placeholder 2"/>
          <p:cNvSpPr>
            <a:spLocks noGrp="1"/>
          </p:cNvSpPr>
          <p:nvPr>
            <p:ph type="sldNum" sz="quarter" idx="4"/>
          </p:nvPr>
        </p:nvSpPr>
        <p:spPr>
          <a:xfrm>
            <a:off x="7699745" y="6068069"/>
            <a:ext cx="7669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E83E6-DBA4-7D44-BBF0-2626DEAE49B8}" type="slidenum">
              <a:rPr lang="en-US" smtClean="0"/>
              <a:pPr/>
              <a:t>‹#›</a:t>
            </a:fld>
            <a:endParaRPr lang="en-US" dirty="0"/>
          </a:p>
        </p:txBody>
      </p:sp>
    </p:spTree>
    <p:extLst>
      <p:ext uri="{BB962C8B-B14F-4D97-AF65-F5344CB8AC3E}">
        <p14:creationId xmlns:p14="http://schemas.microsoft.com/office/powerpoint/2010/main" val="1661677030"/>
      </p:ext>
    </p:extLst>
  </p:cSld>
  <p:clrMap bg1="lt1" tx1="dk1" bg2="lt2" tx2="dk2" accent1="accent1" accent2="accent2" accent3="accent3" accent4="accent4" accent5="accent5" accent6="accent6" hlink="hlink" folHlink="folHlink"/>
  <p:sldLayoutIdLst>
    <p:sldLayoutId id="2147483659" r:id="rId1"/>
    <p:sldLayoutId id="2147483663" r:id="rId2"/>
    <p:sldLayoutId id="2147483662" r:id="rId3"/>
    <p:sldLayoutId id="214748367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qhpcertification.cms.gov/s/Review%20Tools"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vadahealthlink.com/partner-resources/carrier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qhpcertification.cms.gov/s/Q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evadahealthlink.com/partner-resources/carriers/"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mailto:pmanagement@exchange.nv.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85_FA1E72F0.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qhpcertification.cms.gov/s/Accreditation"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6A_4CC0B38.xm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www.nevadahealthlink.com/partner-resources/carrier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evadahealthlink.com/transparency/"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www.cms.gov/Medicare/Quality-Initiatives-Patient-Assessment-Instruments/QualityInitiativesGenInfo/ACA-MQI/ACA-MQI-Landing-Page" TargetMode="External"/><Relationship Id="rId5" Type="http://schemas.openxmlformats.org/officeDocument/2006/relationships/hyperlink" Target="https://www.cms.gov/sites/default/files/2021-10/QRS-and-QHP-Enrollee-Survey-Technical-Guidance-for-2022-508.pdf" TargetMode="External"/><Relationship Id="rId4" Type="http://schemas.openxmlformats.org/officeDocument/2006/relationships/hyperlink" Target="file:///\\sshixws1\PlanCert\PY%202022\QRS\QRS-and-QHP-Enrollee-Survey-Technical-Guidance-for-2021_508.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ms.gov/files/document/2023-qrs-qhp-enrollee-survey-technical-guidance.pdf"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hyperlink" Target="https://www.cms.gov/Medicare/Quality-Initiatives-Patient-Assessment-Instruments/QualityInitiativesGenInfo/ACA-MQI/ACA-MQI-Landing-Pag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evadahealthlink.com/partner-resources/carrier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qhpcertification.cms.gov/s/QHP"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hyperlink" Target="https://www.nevadahealthlink.com/partner-resources/carrier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ontent.naic.org/sites/default/files/government-affairs-brief-network-adequacy-model-act.pdf"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doi.nv.gov/uploadedFiles/doinvgov/_public-documents/Healthcare-Reform/NV_CheckUp_Dental.pdf"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www.nevadahealthlink.com/partner-resources/carriers/"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hyperlink" Target="mailto:pmanagement@exchange.nv.gov"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cms.gov/CCIIO/Resources/Fact-Sheets-and-FAQs/Downloads/Waiting-period-FAQ-05262016-Final-.pdf"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s://www.cms.gov/CCIIO/Resources/Fact-Sheets-an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www.nevadahealthlink.com/overview/"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mailto:pmanagement@exchange.nv.gov"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hyperlink" Target="mailto:gcastaneda@exchange.nv.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mailto:reconsupport@exchange.nv.gov"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85800"/>
            <a:ext cx="5863391" cy="1524000"/>
          </a:xfrm>
        </p:spPr>
        <p:txBody>
          <a:bodyPr>
            <a:noAutofit/>
          </a:bodyPr>
          <a:lstStyle/>
          <a:p>
            <a:r>
              <a:rPr lang="en-US" sz="4000" dirty="0">
                <a:solidFill>
                  <a:srgbClr val="A81C88"/>
                </a:solidFill>
              </a:rPr>
              <a:t>Silver State Health Insurance Exchange</a:t>
            </a:r>
          </a:p>
        </p:txBody>
      </p:sp>
      <p:sp>
        <p:nvSpPr>
          <p:cNvPr id="3" name="Subtitle 2"/>
          <p:cNvSpPr>
            <a:spLocks noGrp="1"/>
          </p:cNvSpPr>
          <p:nvPr>
            <p:ph type="subTitle" idx="1"/>
          </p:nvPr>
        </p:nvSpPr>
        <p:spPr>
          <a:xfrm>
            <a:off x="4419600" y="4076700"/>
            <a:ext cx="4110791" cy="428633"/>
          </a:xfrm>
        </p:spPr>
        <p:txBody>
          <a:bodyPr/>
          <a:lstStyle/>
          <a:p>
            <a:r>
              <a:rPr lang="en-US" sz="2000" dirty="0"/>
              <a:t>April 25, 2023</a:t>
            </a:r>
          </a:p>
        </p:txBody>
      </p:sp>
      <p:sp>
        <p:nvSpPr>
          <p:cNvPr id="4" name="Text Placeholder 3"/>
          <p:cNvSpPr>
            <a:spLocks noGrp="1"/>
          </p:cNvSpPr>
          <p:nvPr>
            <p:ph type="body" sz="quarter" idx="10"/>
          </p:nvPr>
        </p:nvSpPr>
        <p:spPr>
          <a:xfrm>
            <a:off x="3200400" y="2895600"/>
            <a:ext cx="5533053" cy="709617"/>
          </a:xfrm>
        </p:spPr>
        <p:txBody>
          <a:bodyPr/>
          <a:lstStyle/>
          <a:p>
            <a:r>
              <a:rPr lang="en-US" sz="2000" dirty="0"/>
              <a:t>Plan Year 2024</a:t>
            </a:r>
            <a:br>
              <a:rPr lang="en-US" sz="2000" dirty="0"/>
            </a:br>
            <a:r>
              <a:rPr lang="en-US" sz="2000" dirty="0"/>
              <a:t>Plan Certification</a:t>
            </a:r>
          </a:p>
        </p:txBody>
      </p:sp>
    </p:spTree>
    <p:extLst>
      <p:ext uri="{BB962C8B-B14F-4D97-AF65-F5344CB8AC3E}">
        <p14:creationId xmlns:p14="http://schemas.microsoft.com/office/powerpoint/2010/main" val="216076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20019"/>
          </a:xfrm>
        </p:spPr>
        <p:txBody>
          <a:bodyPr/>
          <a:lstStyle/>
          <a:p>
            <a:pPr algn="ctr"/>
            <a:r>
              <a:rPr lang="en-US" sz="3200" b="1" dirty="0"/>
              <a:t>Issuer Representative</a:t>
            </a:r>
          </a:p>
        </p:txBody>
      </p:sp>
      <p:pic>
        <p:nvPicPr>
          <p:cNvPr id="4" name="Picture 3" descr="Graphical user interface, application&#10;&#10;Description automatically generated">
            <a:extLst>
              <a:ext uri="{FF2B5EF4-FFF2-40B4-BE49-F238E27FC236}">
                <a16:creationId xmlns:a16="http://schemas.microsoft.com/office/drawing/2014/main" id="{3F1FBC3F-3BA9-4F92-B1E8-B3FED4ACB569}"/>
              </a:ext>
            </a:extLst>
          </p:cNvPr>
          <p:cNvPicPr>
            <a:picLocks noChangeAspect="1"/>
          </p:cNvPicPr>
          <p:nvPr/>
        </p:nvPicPr>
        <p:blipFill>
          <a:blip r:embed="rId3"/>
          <a:stretch>
            <a:fillRect/>
          </a:stretch>
        </p:blipFill>
        <p:spPr>
          <a:xfrm>
            <a:off x="2590800" y="1200377"/>
            <a:ext cx="5073072" cy="4285266"/>
          </a:xfrm>
          <a:prstGeom prst="rect">
            <a:avLst/>
          </a:prstGeom>
        </p:spPr>
      </p:pic>
    </p:spTree>
    <p:extLst>
      <p:ext uri="{BB962C8B-B14F-4D97-AF65-F5344CB8AC3E}">
        <p14:creationId xmlns:p14="http://schemas.microsoft.com/office/powerpoint/2010/main" val="197156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6" y="194383"/>
            <a:ext cx="9144000" cy="567618"/>
          </a:xfrm>
        </p:spPr>
        <p:txBody>
          <a:bodyPr/>
          <a:lstStyle/>
          <a:p>
            <a:pPr algn="ctr"/>
            <a:r>
              <a:rPr lang="en-US" sz="3200" b="1" dirty="0"/>
              <a:t>Application Review Tools</a:t>
            </a:r>
          </a:p>
        </p:txBody>
      </p:sp>
      <p:sp>
        <p:nvSpPr>
          <p:cNvPr id="3" name="Subtitle 2"/>
          <p:cNvSpPr>
            <a:spLocks noGrp="1"/>
          </p:cNvSpPr>
          <p:nvPr>
            <p:ph type="subTitle" idx="1"/>
          </p:nvPr>
        </p:nvSpPr>
        <p:spPr>
          <a:xfrm>
            <a:off x="1905000" y="838200"/>
            <a:ext cx="6324600" cy="1752600"/>
          </a:xfrm>
        </p:spPr>
        <p:txBody>
          <a:bodyPr/>
          <a:lstStyle/>
          <a:p>
            <a:pPr marL="342900" lvl="0" indent="-342900" fontAlgn="base">
              <a:spcAft>
                <a:spcPct val="0"/>
              </a:spcAft>
              <a:buFontTx/>
              <a:buChar char="•"/>
            </a:pPr>
            <a:r>
              <a:rPr lang="en-US" sz="1800" kern="0" dirty="0">
                <a:solidFill>
                  <a:srgbClr val="000000"/>
                </a:solidFill>
              </a:rPr>
              <a:t>Issuers will still use all the applicable tools provided by CMS to identify and resolve data errors prior to each submission.</a:t>
            </a:r>
          </a:p>
          <a:p>
            <a:pPr marL="342900" lvl="0" indent="-342900" fontAlgn="base">
              <a:spcAft>
                <a:spcPct val="0"/>
              </a:spcAft>
              <a:buFontTx/>
              <a:buChar char="•"/>
            </a:pPr>
            <a:r>
              <a:rPr lang="en-US" sz="1800" kern="0" dirty="0">
                <a:solidFill>
                  <a:srgbClr val="000000"/>
                </a:solidFill>
              </a:rPr>
              <a:t>Issuers with data errors post-data lockdown that could have been identified and fixed through use of CMS tools incur the risk of not being certified.</a:t>
            </a:r>
          </a:p>
          <a:p>
            <a:r>
              <a:rPr lang="en-US" sz="1800" b="1" dirty="0"/>
              <a:t>Download the toolkit at: </a:t>
            </a:r>
          </a:p>
          <a:p>
            <a:r>
              <a:rPr lang="en-US" sz="1800" dirty="0">
                <a:hlinkClick r:id="rId3"/>
              </a:rPr>
              <a:t>https://www.qhpcertification.cms.gov/s/Review%20Tools</a:t>
            </a:r>
            <a:r>
              <a:rPr lang="en-US" sz="1800" dirty="0"/>
              <a:t> </a:t>
            </a:r>
          </a:p>
          <a:p>
            <a:endParaRPr lang="en-US" sz="1100" dirty="0"/>
          </a:p>
          <a:p>
            <a:endParaRPr lang="en-US" sz="1100" kern="0" dirty="0">
              <a:solidFill>
                <a:srgbClr val="000000"/>
              </a:solidFill>
              <a:latin typeface="WhitneyHTF-Book"/>
              <a:cs typeface="WhitneyHTF-Book"/>
            </a:endParaRPr>
          </a:p>
        </p:txBody>
      </p:sp>
      <p:sp>
        <p:nvSpPr>
          <p:cNvPr id="4" name="TextBox 3"/>
          <p:cNvSpPr txBox="1"/>
          <p:nvPr/>
        </p:nvSpPr>
        <p:spPr>
          <a:xfrm>
            <a:off x="1828800" y="3206338"/>
            <a:ext cx="6400800" cy="2893100"/>
          </a:xfrm>
          <a:prstGeom prst="rect">
            <a:avLst/>
          </a:prstGeom>
          <a:noFill/>
        </p:spPr>
        <p:txBody>
          <a:bodyPr wrap="square" numCol="2" rtlCol="0">
            <a:spAutoFit/>
          </a:bodyPr>
          <a:lstStyle/>
          <a:p>
            <a:r>
              <a:rPr lang="en-US" sz="2000" u="sng" dirty="0"/>
              <a:t>List of tools</a:t>
            </a:r>
          </a:p>
          <a:p>
            <a:pPr marL="285750" indent="-285750">
              <a:buFont typeface="Wingdings" panose="05000000000000000000" pitchFamily="2" charset="2"/>
              <a:buChar char="ü"/>
            </a:pPr>
            <a:r>
              <a:rPr lang="en-US" sz="1600" b="1" dirty="0"/>
              <a:t>Data Integrity Tool </a:t>
            </a:r>
          </a:p>
          <a:p>
            <a:pPr marL="285750" indent="-285750">
              <a:buFont typeface="Wingdings" panose="05000000000000000000" pitchFamily="2" charset="2"/>
              <a:buChar char="ü"/>
            </a:pPr>
            <a:r>
              <a:rPr lang="en-US" sz="1600" b="1" dirty="0"/>
              <a:t>Plan Crosswalk Tool </a:t>
            </a:r>
          </a:p>
          <a:p>
            <a:pPr marL="285750" indent="-285750">
              <a:buFont typeface="Wingdings" panose="05000000000000000000" pitchFamily="2" charset="2"/>
              <a:buChar char="ü"/>
            </a:pPr>
            <a:r>
              <a:rPr lang="en-US" sz="1600" b="1" dirty="0"/>
              <a:t>Master Review Tool</a:t>
            </a:r>
          </a:p>
          <a:p>
            <a:pPr marL="285750" indent="-285750">
              <a:buFont typeface="Wingdings" panose="05000000000000000000" pitchFamily="2" charset="2"/>
              <a:buChar char="ü"/>
            </a:pPr>
            <a:r>
              <a:rPr lang="en-US" sz="1600" b="1" dirty="0"/>
              <a:t>Essential Community Provider Tool </a:t>
            </a:r>
          </a:p>
          <a:p>
            <a:pPr marL="285750" indent="-285750">
              <a:buFont typeface="Wingdings" panose="05000000000000000000" pitchFamily="2" charset="2"/>
              <a:buChar char="ü"/>
            </a:pPr>
            <a:r>
              <a:rPr lang="en-US" sz="1600" b="1" dirty="0"/>
              <a:t>QDP Essential Community Providers Tool </a:t>
            </a:r>
          </a:p>
          <a:p>
            <a:endParaRPr lang="en-US" sz="1600" b="1" dirty="0">
              <a:solidFill>
                <a:srgbClr val="FF0000"/>
              </a:solidFill>
            </a:endParaRPr>
          </a:p>
          <a:p>
            <a:pPr marL="285750" indent="-285750">
              <a:buFont typeface="Wingdings" panose="05000000000000000000" pitchFamily="2" charset="2"/>
              <a:buChar char="ü"/>
            </a:pPr>
            <a:endParaRPr lang="en-US" sz="1600" b="1" dirty="0"/>
          </a:p>
          <a:p>
            <a:pPr marL="285750" indent="-285750">
              <a:buFont typeface="Wingdings" panose="05000000000000000000" pitchFamily="2" charset="2"/>
              <a:buChar char="ü"/>
            </a:pPr>
            <a:endParaRPr lang="en-US" sz="1600" b="1" dirty="0"/>
          </a:p>
          <a:p>
            <a:pPr marL="285750" indent="-285750">
              <a:buFont typeface="Wingdings" panose="05000000000000000000" pitchFamily="2" charset="2"/>
              <a:buChar char="ü"/>
            </a:pPr>
            <a:endParaRPr lang="en-US" sz="1600" b="1" dirty="0">
              <a:solidFill>
                <a:srgbClr val="FF0000"/>
              </a:solidFill>
            </a:endParaRPr>
          </a:p>
          <a:p>
            <a:pPr marL="285750" indent="-285750">
              <a:buFont typeface="Wingdings" panose="05000000000000000000" pitchFamily="2" charset="2"/>
              <a:buChar char="ü"/>
            </a:pPr>
            <a:r>
              <a:rPr lang="en-US" sz="1600" b="1" dirty="0"/>
              <a:t>Cost Sharing Tool </a:t>
            </a:r>
          </a:p>
          <a:p>
            <a:pPr marL="285750" indent="-285750">
              <a:buFont typeface="Wingdings" panose="05000000000000000000" pitchFamily="2" charset="2"/>
              <a:buChar char="ü"/>
            </a:pPr>
            <a:r>
              <a:rPr lang="en-US" sz="1600" b="1" dirty="0"/>
              <a:t>Drug Count Tool </a:t>
            </a:r>
          </a:p>
          <a:p>
            <a:pPr marL="285750" indent="-285750">
              <a:buFont typeface="Wingdings" panose="05000000000000000000" pitchFamily="2" charset="2"/>
              <a:buChar char="ü"/>
            </a:pPr>
            <a:r>
              <a:rPr lang="en-US" sz="1600" b="1" dirty="0"/>
              <a:t>Formulary Review Tool</a:t>
            </a:r>
          </a:p>
          <a:p>
            <a:pPr marL="285750" indent="-285750">
              <a:buFont typeface="Wingdings" panose="05000000000000000000" pitchFamily="2" charset="2"/>
              <a:buChar char="ü"/>
            </a:pPr>
            <a:r>
              <a:rPr lang="en-US" sz="1600" b="1" dirty="0"/>
              <a:t>Non-Discrimination Cost Sharing Review Tool </a:t>
            </a:r>
          </a:p>
          <a:p>
            <a:endParaRPr lang="en-US" sz="1600" b="1" dirty="0"/>
          </a:p>
          <a:p>
            <a:endParaRPr lang="en-US" sz="1200" kern="0" dirty="0">
              <a:solidFill>
                <a:srgbClr val="000000"/>
              </a:solidFill>
              <a:latin typeface="WhitneyHTF-Book"/>
              <a:cs typeface="WhitneyHTF-Book"/>
            </a:endParaRPr>
          </a:p>
          <a:p>
            <a:endParaRPr lang="en-US" dirty="0"/>
          </a:p>
        </p:txBody>
      </p:sp>
    </p:spTree>
    <p:extLst>
      <p:ext uri="{BB962C8B-B14F-4D97-AF65-F5344CB8AC3E}">
        <p14:creationId xmlns:p14="http://schemas.microsoft.com/office/powerpoint/2010/main" val="45471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720019"/>
          </a:xfrm>
        </p:spPr>
        <p:txBody>
          <a:bodyPr/>
          <a:lstStyle/>
          <a:p>
            <a:pPr algn="ctr"/>
            <a:r>
              <a:rPr lang="en-US" sz="3200" b="1" dirty="0"/>
              <a:t>Required Templates – QHP Issuers</a:t>
            </a:r>
          </a:p>
        </p:txBody>
      </p:sp>
      <p:sp>
        <p:nvSpPr>
          <p:cNvPr id="3" name="Subtitle 2"/>
          <p:cNvSpPr>
            <a:spLocks noGrp="1"/>
          </p:cNvSpPr>
          <p:nvPr>
            <p:ph type="subTitle" idx="1"/>
          </p:nvPr>
        </p:nvSpPr>
        <p:spPr>
          <a:xfrm>
            <a:off x="1600200" y="843887"/>
            <a:ext cx="6705600" cy="4724400"/>
          </a:xfrm>
        </p:spPr>
        <p:txBody>
          <a:bodyPr lIns="91440" tIns="45720" rIns="91440" bIns="45720" anchor="t"/>
          <a:lstStyle/>
          <a:p>
            <a:pPr marL="342900" indent="-342900">
              <a:buFont typeface="Arial" panose="020B0604020202020204" pitchFamily="34" charset="0"/>
              <a:buChar char="•"/>
            </a:pPr>
            <a:r>
              <a:rPr lang="en-US" sz="1400" dirty="0"/>
              <a:t>ECP/Network Adequacy Template (XML uploaded in .zip file)</a:t>
            </a:r>
          </a:p>
          <a:p>
            <a:pPr marL="342900" indent="-342900">
              <a:buFont typeface="Arial" panose="020B0604020202020204" pitchFamily="34" charset="0"/>
              <a:buChar char="•"/>
            </a:pPr>
            <a:r>
              <a:rPr lang="en-US" sz="1400" dirty="0"/>
              <a:t>Plans and Benefits Template (and Add-in file) (both XLS and XLM) </a:t>
            </a:r>
          </a:p>
          <a:p>
            <a:pPr marL="342900" indent="-342900">
              <a:buFont typeface="Arial" panose="020B0604020202020204" pitchFamily="34" charset="0"/>
              <a:buChar char="•"/>
            </a:pPr>
            <a:r>
              <a:rPr lang="en-US" sz="1400" dirty="0"/>
              <a:t>Prescription Drug Formulary Template</a:t>
            </a:r>
          </a:p>
          <a:p>
            <a:pPr marL="342900" indent="-342900">
              <a:buFont typeface="Arial" panose="020B0604020202020204" pitchFamily="34" charset="0"/>
              <a:buChar char="•"/>
            </a:pPr>
            <a:r>
              <a:rPr lang="en-US" sz="1400" dirty="0"/>
              <a:t>Network Template</a:t>
            </a:r>
          </a:p>
          <a:p>
            <a:pPr marL="342900" indent="-342900">
              <a:buFont typeface="Arial" panose="020B0604020202020204" pitchFamily="34" charset="0"/>
              <a:buChar char="•"/>
            </a:pPr>
            <a:r>
              <a:rPr lang="en-US" sz="1400" dirty="0"/>
              <a:t>Service Area Template (both XLS and XLM) </a:t>
            </a:r>
          </a:p>
          <a:p>
            <a:pPr marL="342900" indent="-342900">
              <a:buFont typeface="Arial" panose="020B0604020202020204" pitchFamily="34" charset="0"/>
              <a:buChar char="•"/>
            </a:pPr>
            <a:r>
              <a:rPr lang="en-US" sz="1400" dirty="0"/>
              <a:t>Rates Table Template</a:t>
            </a:r>
          </a:p>
          <a:p>
            <a:pPr marL="342900" indent="-342900">
              <a:buFont typeface="Arial" panose="020B0604020202020204" pitchFamily="34" charset="0"/>
              <a:buChar char="•"/>
            </a:pPr>
            <a:r>
              <a:rPr lang="en-US" sz="1400" dirty="0"/>
              <a:t>Business Rules Template</a:t>
            </a:r>
          </a:p>
          <a:p>
            <a:pPr marL="342900" indent="-342900">
              <a:buFont typeface="Arial" panose="020B0604020202020204" pitchFamily="34" charset="0"/>
              <a:buChar char="•"/>
            </a:pPr>
            <a:r>
              <a:rPr lang="en-US" sz="1400" dirty="0"/>
              <a:t>Crosswalk Template in .xlsm format is required on the supporting documents tab</a:t>
            </a:r>
          </a:p>
          <a:p>
            <a:pPr marL="342900" indent="-342900">
              <a:buFont typeface="Arial" panose="020B0604020202020204" pitchFamily="34" charset="0"/>
              <a:buChar char="•"/>
            </a:pPr>
            <a:r>
              <a:rPr lang="en-US" sz="1400" dirty="0"/>
              <a:t>Unified Rate Review Template</a:t>
            </a:r>
          </a:p>
          <a:p>
            <a:pPr marL="342900" indent="-342900">
              <a:buFont typeface="Arial" panose="020B0604020202020204" pitchFamily="34" charset="0"/>
              <a:buChar char="•"/>
            </a:pPr>
            <a:r>
              <a:rPr lang="en-US" sz="1400" dirty="0"/>
              <a:t>Supplemental URL Templates (Provided by SSHIX). Templates can be found on the </a:t>
            </a:r>
            <a:r>
              <a:rPr lang="en-US" sz="1400" dirty="0">
                <a:hlinkClick r:id="rId3"/>
              </a:rPr>
              <a:t>Carriers - Nevada Health Link - Official Website Nevada Health Link</a:t>
            </a:r>
            <a:endParaRPr lang="en-US" sz="1400" dirty="0"/>
          </a:p>
          <a:p>
            <a:r>
              <a:rPr lang="en-US" sz="1400" b="1" dirty="0"/>
              <a:t>Accreditation certification and supporting documentation*</a:t>
            </a:r>
          </a:p>
          <a:p>
            <a:r>
              <a:rPr lang="en-US" sz="1400" dirty="0"/>
              <a:t> *refer to Accreditation slide for more information</a:t>
            </a:r>
          </a:p>
          <a:p>
            <a:r>
              <a:rPr lang="en-US" sz="1400" dirty="0"/>
              <a:t>Templates available for download: </a:t>
            </a:r>
            <a:r>
              <a:rPr lang="en-US" sz="1400" dirty="0">
                <a:hlinkClick r:id="rId4"/>
              </a:rPr>
              <a:t>https://www.qhpcertification.cms.gov/s/QHP</a:t>
            </a:r>
            <a:endParaRPr lang="en-US" sz="1400" dirty="0"/>
          </a:p>
          <a:p>
            <a:r>
              <a:rPr lang="en-US" sz="1400" dirty="0"/>
              <a:t>Note: All templates must be validated and submitted within a SERFF binder. Issuers </a:t>
            </a:r>
            <a:r>
              <a:rPr lang="en-US" sz="1400" b="1" dirty="0"/>
              <a:t>MUST</a:t>
            </a:r>
            <a:r>
              <a:rPr lang="en-US" sz="1400" dirty="0"/>
              <a:t> run CMS tools prior to template submission.</a:t>
            </a:r>
          </a:p>
          <a:p>
            <a:endParaRPr lang="en-US" sz="16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92106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685800"/>
          </a:xfrm>
        </p:spPr>
        <p:txBody>
          <a:bodyPr/>
          <a:lstStyle/>
          <a:p>
            <a:pPr algn="ctr"/>
            <a:r>
              <a:rPr lang="en-US" b="1" dirty="0"/>
              <a:t>URL Supplemental Templates</a:t>
            </a:r>
          </a:p>
        </p:txBody>
      </p:sp>
      <p:sp>
        <p:nvSpPr>
          <p:cNvPr id="3" name="Subtitle 2"/>
          <p:cNvSpPr>
            <a:spLocks noGrp="1"/>
          </p:cNvSpPr>
          <p:nvPr>
            <p:ph type="subTitle" idx="1"/>
          </p:nvPr>
        </p:nvSpPr>
        <p:spPr>
          <a:xfrm>
            <a:off x="1512498" y="964721"/>
            <a:ext cx="7315200" cy="4928558"/>
          </a:xfrm>
        </p:spPr>
        <p:txBody>
          <a:bodyPr/>
          <a:lstStyle/>
          <a:p>
            <a:r>
              <a:rPr lang="en-US" sz="1600" dirty="0"/>
              <a:t>Key Changes for PY24: You are no longer required to submit a Transparency in Coverage Template before you submit a Transparency in Coverage URL. Once the SSM is open, you can submit Transparency in Coverage URLs with or without the template.</a:t>
            </a:r>
          </a:p>
          <a:p>
            <a:r>
              <a:rPr lang="en-US" sz="1600" dirty="0"/>
              <a:t>SSHIX has created the following Supplemental URL Templates to collect URL data from all issuers:</a:t>
            </a:r>
          </a:p>
          <a:p>
            <a:pPr marL="342900" indent="-342900">
              <a:buFont typeface="Arial" panose="020B0604020202020204" pitchFamily="34" charset="0"/>
              <a:buChar char="•"/>
            </a:pPr>
            <a:r>
              <a:rPr lang="en-US" sz="1600" dirty="0"/>
              <a:t>Plans and Benefits URL Supplemental Template</a:t>
            </a:r>
          </a:p>
          <a:p>
            <a:r>
              <a:rPr lang="en-US" sz="1600" dirty="0"/>
              <a:t>	*</a:t>
            </a:r>
            <a:r>
              <a:rPr lang="en-US" sz="1200" dirty="0"/>
              <a:t>Please provide the URL links for ZCS and Limited Cost Share AI/AN SBC’s on the Plans and Benefits URL              Supplemental Template</a:t>
            </a:r>
            <a:endParaRPr lang="en-US" dirty="0"/>
          </a:p>
          <a:p>
            <a:pPr marL="342900" indent="-342900">
              <a:buFont typeface="Arial" panose="020B0604020202020204" pitchFamily="34" charset="0"/>
              <a:buChar char="•"/>
            </a:pPr>
            <a:r>
              <a:rPr lang="en-US" sz="1600" dirty="0"/>
              <a:t>Network URL Supplemental Template (please ensure these are correct and up to date)</a:t>
            </a:r>
          </a:p>
          <a:p>
            <a:pPr marL="342900" indent="-342900">
              <a:buFont typeface="Arial" panose="020B0604020202020204" pitchFamily="34" charset="0"/>
              <a:buChar char="•"/>
            </a:pPr>
            <a:r>
              <a:rPr lang="en-US" sz="1600" dirty="0"/>
              <a:t>Prescription Drug URL Supplemental Template</a:t>
            </a:r>
          </a:p>
          <a:p>
            <a:r>
              <a:rPr lang="en-US" sz="1600" dirty="0"/>
              <a:t>Supplemental Templates can be found on the SSHIX issuer webpage, linked here:  </a:t>
            </a:r>
            <a:r>
              <a:rPr lang="en-US" sz="1600" dirty="0">
                <a:hlinkClick r:id="rId3"/>
              </a:rPr>
              <a:t>Carriers - Nevada Health Link - Official Website Nevada Health Link</a:t>
            </a:r>
            <a:endParaRPr lang="en-US" sz="1600" dirty="0"/>
          </a:p>
          <a:p>
            <a:r>
              <a:rPr lang="en-US" sz="1600" dirty="0"/>
              <a:t>The Enrollment Payment URL is updated manually.  If any issuers have changes to their Enrollment Payment URL, please email Plan Management at </a:t>
            </a:r>
            <a:r>
              <a:rPr lang="en-US" sz="1600" dirty="0">
                <a:hlinkClick r:id="rId4"/>
              </a:rPr>
              <a:t>pmanagement@exchange.nv.gov</a:t>
            </a:r>
            <a:endParaRPr lang="en-US" sz="1600" dirty="0"/>
          </a:p>
          <a:p>
            <a:pPr marL="0" lvl="1" algn="l"/>
            <a:endParaRPr lang="en-US" sz="1600" dirty="0"/>
          </a:p>
        </p:txBody>
      </p:sp>
    </p:spTree>
    <p:extLst>
      <p:ext uri="{BB962C8B-B14F-4D97-AF65-F5344CB8AC3E}">
        <p14:creationId xmlns:p14="http://schemas.microsoft.com/office/powerpoint/2010/main" val="294613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20019"/>
          </a:xfrm>
        </p:spPr>
        <p:txBody>
          <a:bodyPr lIns="91440" tIns="45720" rIns="91440" bIns="45720" anchor="t" anchorCtr="0"/>
          <a:lstStyle/>
          <a:p>
            <a:pPr algn="ctr"/>
            <a:r>
              <a:rPr lang="en-US" sz="3200" b="1" dirty="0"/>
              <a:t>QHP Naming Conventions</a:t>
            </a:r>
          </a:p>
        </p:txBody>
      </p:sp>
      <p:sp>
        <p:nvSpPr>
          <p:cNvPr id="3" name="Subtitle 2"/>
          <p:cNvSpPr>
            <a:spLocks noGrp="1"/>
          </p:cNvSpPr>
          <p:nvPr>
            <p:ph type="subTitle" idx="1"/>
          </p:nvPr>
        </p:nvSpPr>
        <p:spPr>
          <a:xfrm>
            <a:off x="2133600" y="1101020"/>
            <a:ext cx="5755341" cy="4621452"/>
          </a:xfrm>
        </p:spPr>
        <p:txBody>
          <a:bodyPr lIns="91440" tIns="45720" rIns="91440" bIns="45720" anchor="t"/>
          <a:lstStyle/>
          <a:p>
            <a:r>
              <a:rPr lang="en-US" sz="1600" dirty="0"/>
              <a:t>•CarrierName_YYYYQ#mkt_v#_Template.xml</a:t>
            </a:r>
            <a:endParaRPr lang="en-US" dirty="0"/>
          </a:p>
          <a:p>
            <a:r>
              <a:rPr lang="en-US" sz="1600" dirty="0"/>
              <a:t>–Carrier Name: Up to 6 Characters which identify the carrier</a:t>
            </a:r>
            <a:endParaRPr lang="en-US" dirty="0"/>
          </a:p>
          <a:p>
            <a:r>
              <a:rPr lang="en-US" sz="1600" dirty="0"/>
              <a:t>–YYYY: four digit plan year</a:t>
            </a:r>
            <a:endParaRPr lang="en-US" dirty="0"/>
          </a:p>
          <a:p>
            <a:r>
              <a:rPr lang="en-US" sz="1600" dirty="0"/>
              <a:t>–Q#: “Q” followed by the quarter number, “1” for annual and “3” for small group quarterly filings</a:t>
            </a:r>
            <a:endParaRPr lang="en-US" dirty="0"/>
          </a:p>
          <a:p>
            <a:r>
              <a:rPr lang="en-US" sz="1600" dirty="0"/>
              <a:t>–mkt: “</a:t>
            </a:r>
            <a:r>
              <a:rPr lang="en-US" sz="1600" dirty="0" err="1"/>
              <a:t>i</a:t>
            </a:r>
            <a:r>
              <a:rPr lang="en-US" sz="1600" dirty="0"/>
              <a:t>” for individual “s” for small group filings</a:t>
            </a:r>
            <a:endParaRPr lang="en-US" dirty="0"/>
          </a:p>
          <a:p>
            <a:r>
              <a:rPr lang="en-US" sz="1600" dirty="0"/>
              <a:t>–v#: v followed by the version number (increment for each update to the filing)</a:t>
            </a:r>
            <a:endParaRPr lang="en-US" dirty="0"/>
          </a:p>
          <a:p>
            <a:r>
              <a:rPr lang="en-US" sz="1600" dirty="0"/>
              <a:t>–Template: indicate one of the following: NVT, RT, URRT, PBT, SAT</a:t>
            </a:r>
            <a:endParaRPr lang="en-US" dirty="0"/>
          </a:p>
          <a:p>
            <a:r>
              <a:rPr lang="en-US" sz="1600" dirty="0"/>
              <a:t>•NVT – Nevada Rate Filing Template</a:t>
            </a:r>
            <a:endParaRPr lang="en-US" dirty="0"/>
          </a:p>
          <a:p>
            <a:r>
              <a:rPr lang="en-US" sz="1600" dirty="0"/>
              <a:t>•RT –  Federal Rates Template</a:t>
            </a:r>
            <a:endParaRPr lang="en-US" dirty="0"/>
          </a:p>
          <a:p>
            <a:r>
              <a:rPr lang="en-US" sz="1600" dirty="0"/>
              <a:t>•URRT - URR Template</a:t>
            </a:r>
            <a:endParaRPr lang="en-US" dirty="0"/>
          </a:p>
          <a:p>
            <a:r>
              <a:rPr lang="en-US" sz="1600" dirty="0"/>
              <a:t>•PBT - Plan and Benefit Template</a:t>
            </a:r>
            <a:endParaRPr lang="en-US" dirty="0"/>
          </a:p>
          <a:p>
            <a:r>
              <a:rPr lang="en-US" sz="1600" dirty="0"/>
              <a:t>•SAT - Service Area Template</a:t>
            </a:r>
            <a:endParaRPr lang="en-US" dirty="0"/>
          </a:p>
          <a:p>
            <a:endParaRPr lang="en-US" sz="1600" u="sng" dirty="0">
              <a:solidFill>
                <a:schemeClr val="tx1"/>
              </a:solidFill>
            </a:endParaRPr>
          </a:p>
        </p:txBody>
      </p:sp>
    </p:spTree>
    <p:extLst>
      <p:ext uri="{BB962C8B-B14F-4D97-AF65-F5344CB8AC3E}">
        <p14:creationId xmlns:p14="http://schemas.microsoft.com/office/powerpoint/2010/main" val="313996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20019"/>
          </a:xfrm>
        </p:spPr>
        <p:txBody>
          <a:bodyPr/>
          <a:lstStyle/>
          <a:p>
            <a:pPr algn="ctr"/>
            <a:r>
              <a:rPr lang="en-US" sz="3200" b="1" dirty="0"/>
              <a:t>Application Tips and Hints</a:t>
            </a:r>
            <a:endParaRPr lang="en-US" sz="3200" dirty="0"/>
          </a:p>
        </p:txBody>
      </p:sp>
      <p:sp>
        <p:nvSpPr>
          <p:cNvPr id="3" name="Subtitle 2"/>
          <p:cNvSpPr>
            <a:spLocks noGrp="1"/>
          </p:cNvSpPr>
          <p:nvPr>
            <p:ph type="subTitle" idx="1"/>
          </p:nvPr>
        </p:nvSpPr>
        <p:spPr>
          <a:xfrm>
            <a:off x="2133600" y="1101020"/>
            <a:ext cx="5755341" cy="4621452"/>
          </a:xfrm>
        </p:spPr>
        <p:txBody>
          <a:bodyPr/>
          <a:lstStyle/>
          <a:p>
            <a:r>
              <a:rPr lang="en-US" sz="1600" u="sng" dirty="0"/>
              <a:t>Plans and Benefits Template </a:t>
            </a:r>
          </a:p>
          <a:p>
            <a:endParaRPr lang="en-US" sz="1600" u="sng" dirty="0"/>
          </a:p>
          <a:p>
            <a:pPr marL="285750" indent="-285750">
              <a:buFont typeface="Arial" panose="020B0604020202020204" pitchFamily="34" charset="0"/>
              <a:buChar char="•"/>
            </a:pPr>
            <a:r>
              <a:rPr lang="en-US" sz="1600" dirty="0"/>
              <a:t>Each product should be its own benefit package in the template.  </a:t>
            </a:r>
          </a:p>
          <a:p>
            <a:pPr marL="285750" indent="-285750">
              <a:buFont typeface="Arial" panose="020B0604020202020204" pitchFamily="34" charset="0"/>
              <a:buChar char="•"/>
            </a:pPr>
            <a:r>
              <a:rPr lang="en-US" sz="1600" dirty="0"/>
              <a:t>QHP/Non-QHP – must select both because of guaranteed availability. </a:t>
            </a:r>
          </a:p>
          <a:p>
            <a:pPr marL="285750" indent="-285750">
              <a:buFont typeface="Arial" panose="020B0604020202020204" pitchFamily="34" charset="0"/>
              <a:buChar char="•"/>
            </a:pPr>
            <a:r>
              <a:rPr lang="en-US" sz="1600" dirty="0"/>
              <a:t>For Plan Attributes, if there is a “yes” in “specialist requiring a referral,” the next field should also be populated, most of the time with “ALL.” </a:t>
            </a:r>
          </a:p>
          <a:p>
            <a:pPr marL="285750" indent="-285750">
              <a:buFont typeface="Arial" panose="020B0604020202020204" pitchFamily="34" charset="0"/>
              <a:buChar char="•"/>
            </a:pPr>
            <a:r>
              <a:rPr lang="en-US" sz="1600" dirty="0"/>
              <a:t>Individual plan’s expiration date:  Should always be 12/31/20XX. (Not applicable to SHOP). This is required by the Exchange to be completed.</a:t>
            </a:r>
          </a:p>
          <a:p>
            <a:r>
              <a:rPr lang="en-US" sz="1600" dirty="0">
                <a:solidFill>
                  <a:schemeClr val="tx1"/>
                </a:solidFill>
              </a:rPr>
              <a:t>*Note-URL’s are no longer on the Plans and Benefits Template.  Please submit the required Supplemental Plans and Benefits URL Template for the SBC and Plan Brochure URL’s.</a:t>
            </a:r>
          </a:p>
          <a:p>
            <a:endParaRPr lang="en-US" sz="1800" dirty="0">
              <a:solidFill>
                <a:schemeClr val="tx1"/>
              </a:solidFill>
            </a:endParaRPr>
          </a:p>
        </p:txBody>
      </p:sp>
    </p:spTree>
    <p:extLst>
      <p:ext uri="{BB962C8B-B14F-4D97-AF65-F5344CB8AC3E}">
        <p14:creationId xmlns:p14="http://schemas.microsoft.com/office/powerpoint/2010/main" val="174091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62000"/>
          </a:xfrm>
        </p:spPr>
        <p:txBody>
          <a:bodyPr/>
          <a:lstStyle/>
          <a:p>
            <a:pPr algn="ctr"/>
            <a:r>
              <a:rPr lang="en-US" sz="3200" b="1" dirty="0"/>
              <a:t>Application Tips and Hints (cont.)</a:t>
            </a:r>
          </a:p>
        </p:txBody>
      </p:sp>
      <p:sp>
        <p:nvSpPr>
          <p:cNvPr id="3" name="Subtitle 2"/>
          <p:cNvSpPr>
            <a:spLocks noGrp="1"/>
          </p:cNvSpPr>
          <p:nvPr>
            <p:ph type="subTitle" idx="1"/>
          </p:nvPr>
        </p:nvSpPr>
        <p:spPr>
          <a:xfrm>
            <a:off x="1752600" y="1143000"/>
            <a:ext cx="6136341" cy="4579471"/>
          </a:xfrm>
        </p:spPr>
        <p:txBody>
          <a:bodyPr/>
          <a:lstStyle/>
          <a:p>
            <a:r>
              <a:rPr lang="en-US" sz="1600" u="sng" dirty="0">
                <a:solidFill>
                  <a:schemeClr val="tx1"/>
                </a:solidFill>
              </a:rPr>
              <a:t>Plans and Benefits Template (cont.)</a:t>
            </a:r>
          </a:p>
          <a:p>
            <a:endParaRPr lang="en-US" sz="1600" u="sng" dirty="0">
              <a:solidFill>
                <a:schemeClr val="tx1"/>
              </a:solidFill>
            </a:endParaRPr>
          </a:p>
          <a:p>
            <a:pPr marL="285750" indent="-285750">
              <a:buFont typeface="Arial" panose="020B0604020202020204" pitchFamily="34" charset="0"/>
              <a:buChar char="•"/>
            </a:pPr>
            <a:r>
              <a:rPr lang="en-US" sz="1600" dirty="0">
                <a:solidFill>
                  <a:schemeClr val="tx1"/>
                </a:solidFill>
              </a:rPr>
              <a:t>On the cost sharing tab of the template, verify the following do not apply for silver plans:</a:t>
            </a:r>
          </a:p>
          <a:p>
            <a:pPr lvl="1" algn="l">
              <a:buFont typeface="Wingdings" pitchFamily="2" charset="2"/>
              <a:buChar char="ü"/>
            </a:pPr>
            <a:r>
              <a:rPr lang="en-US" sz="1800" dirty="0">
                <a:solidFill>
                  <a:schemeClr val="tx1"/>
                </a:solidFill>
              </a:rPr>
              <a:t>Deductible does not increase as actuarial values increase.</a:t>
            </a:r>
          </a:p>
          <a:p>
            <a:pPr lvl="1" algn="l">
              <a:buFont typeface="Wingdings" pitchFamily="2" charset="2"/>
              <a:buChar char="ü"/>
            </a:pPr>
            <a:r>
              <a:rPr lang="en-US" sz="1800" dirty="0">
                <a:solidFill>
                  <a:schemeClr val="tx1"/>
                </a:solidFill>
              </a:rPr>
              <a:t>MOOP does not increase as the actuarial values increase. </a:t>
            </a:r>
          </a:p>
          <a:p>
            <a:pPr lvl="1" algn="l">
              <a:buFont typeface="Wingdings" pitchFamily="2" charset="2"/>
              <a:buChar char="ü"/>
            </a:pPr>
            <a:r>
              <a:rPr lang="en-US" sz="1800" dirty="0">
                <a:solidFill>
                  <a:schemeClr val="tx1"/>
                </a:solidFill>
              </a:rPr>
              <a:t>Cost sharing for all benefits does not increase as the actuarial values increase.  </a:t>
            </a:r>
          </a:p>
          <a:p>
            <a:pPr marL="285750" indent="-285750">
              <a:buFont typeface="Arial" panose="020B0604020202020204" pitchFamily="34" charset="0"/>
              <a:buChar char="•"/>
            </a:pPr>
            <a:r>
              <a:rPr lang="en-US" sz="1600" dirty="0">
                <a:solidFill>
                  <a:schemeClr val="tx1"/>
                </a:solidFill>
              </a:rPr>
              <a:t>On the cost sharing tab of the template, verify the following do not apply for any cost sharing plan variations: </a:t>
            </a:r>
          </a:p>
          <a:p>
            <a:pPr lvl="1" algn="l">
              <a:buFont typeface="Wingdings" pitchFamily="2" charset="2"/>
              <a:buChar char="ü"/>
            </a:pPr>
            <a:r>
              <a:rPr lang="en-US" sz="1800" dirty="0">
                <a:solidFill>
                  <a:schemeClr val="tx1"/>
                </a:solidFill>
              </a:rPr>
              <a:t>You have listed a non-zero cost sharing for an essential health benefit.</a:t>
            </a:r>
          </a:p>
          <a:p>
            <a:pPr lvl="1" algn="l">
              <a:buFont typeface="Wingdings" pitchFamily="2" charset="2"/>
              <a:buChar char="ü"/>
            </a:pPr>
            <a:r>
              <a:rPr lang="en-US" sz="1800" dirty="0">
                <a:solidFill>
                  <a:schemeClr val="tx1"/>
                </a:solidFill>
              </a:rPr>
              <a:t>The zero cost sharing plan has values of zero for deductible and MOOP. </a:t>
            </a:r>
          </a:p>
          <a:p>
            <a:pPr marL="342900" indent="-342900">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279187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62000"/>
          </a:xfrm>
        </p:spPr>
        <p:txBody>
          <a:bodyPr/>
          <a:lstStyle/>
          <a:p>
            <a:pPr algn="ctr"/>
            <a:r>
              <a:rPr lang="en-US" sz="3200" b="1" dirty="0"/>
              <a:t>Application Tips and Hints (cont.)</a:t>
            </a:r>
          </a:p>
        </p:txBody>
      </p:sp>
      <p:sp>
        <p:nvSpPr>
          <p:cNvPr id="3" name="Subtitle 2"/>
          <p:cNvSpPr>
            <a:spLocks noGrp="1"/>
          </p:cNvSpPr>
          <p:nvPr>
            <p:ph type="subTitle" idx="1"/>
          </p:nvPr>
        </p:nvSpPr>
        <p:spPr>
          <a:xfrm>
            <a:off x="1752600" y="1143000"/>
            <a:ext cx="6136341" cy="4579471"/>
          </a:xfrm>
        </p:spPr>
        <p:txBody>
          <a:bodyPr/>
          <a:lstStyle/>
          <a:p>
            <a:r>
              <a:rPr lang="en-US" sz="1600" u="sng" dirty="0">
                <a:solidFill>
                  <a:schemeClr val="tx1"/>
                </a:solidFill>
              </a:rPr>
              <a:t>Plans and Benefits Template (cont.)</a:t>
            </a:r>
          </a:p>
          <a:p>
            <a:pPr marL="342900" indent="-342900">
              <a:buFont typeface="Arial" panose="020B0604020202020204" pitchFamily="34" charset="0"/>
              <a:buChar char="•"/>
            </a:pPr>
            <a:r>
              <a:rPr lang="en-US" sz="1600" dirty="0">
                <a:solidFill>
                  <a:schemeClr val="tx1"/>
                </a:solidFill>
              </a:rPr>
              <a:t>Key Changes for PY24</a:t>
            </a:r>
          </a:p>
          <a:p>
            <a:pPr algn="l">
              <a:buFont typeface="Arial" panose="020B0604020202020204" pitchFamily="34" charset="0"/>
              <a:buChar char="•"/>
            </a:pPr>
            <a:r>
              <a:rPr lang="en-US" sz="1600" dirty="0">
                <a:solidFill>
                  <a:schemeClr val="tx1"/>
                </a:solidFill>
              </a:rPr>
              <a:t>      Proposed de minimis ranges beginning in PY2023 are +2/−2             percentage points for all individual and small group market plans subject to the AV requirements under the EHB package, other than for expanded bronze plans, for which HHS proposes a de minimis range of +5/−2. Individual market silver QHPs have a proposed de minimis range of +2/0 percentage points and a de minimis range of +1/0 percentage points is proposed for income-based silver CSR plan variations.</a:t>
            </a:r>
          </a:p>
          <a:p>
            <a:pPr algn="l"/>
            <a:endParaRPr lang="en-US" sz="1600" dirty="0">
              <a:solidFill>
                <a:schemeClr val="tx1"/>
              </a:solidFill>
            </a:endParaRPr>
          </a:p>
          <a:p>
            <a:pPr algn="l">
              <a:buFont typeface="Arial" panose="020B0604020202020204" pitchFamily="34" charset="0"/>
              <a:buChar char="•"/>
            </a:pPr>
            <a:r>
              <a:rPr lang="en-US" sz="1600" dirty="0">
                <a:solidFill>
                  <a:schemeClr val="tx1"/>
                </a:solidFill>
              </a:rPr>
              <a:t>      A new section details the benefits mapping between the Plans &amp;     Benefits template and the benefits in the SBC Template for the URL review. Ensure consistency between the cost sharing values in the Plans &amp; Benefits Template and SBC Template for these benefits. </a:t>
            </a:r>
          </a:p>
          <a:p>
            <a:pPr marL="342900" indent="-342900">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269734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3295"/>
            <a:ext cx="9144000" cy="762000"/>
          </a:xfrm>
        </p:spPr>
        <p:txBody>
          <a:bodyPr/>
          <a:lstStyle/>
          <a:p>
            <a:pPr algn="ctr"/>
            <a:r>
              <a:rPr lang="en-US" sz="3200" b="1" dirty="0"/>
              <a:t>Application Tips and Hints (cont.)</a:t>
            </a:r>
          </a:p>
        </p:txBody>
      </p:sp>
      <p:sp>
        <p:nvSpPr>
          <p:cNvPr id="3" name="Subtitle 2"/>
          <p:cNvSpPr>
            <a:spLocks noGrp="1"/>
          </p:cNvSpPr>
          <p:nvPr>
            <p:ph type="subTitle" idx="1"/>
          </p:nvPr>
        </p:nvSpPr>
        <p:spPr>
          <a:xfrm>
            <a:off x="1752600" y="1143000"/>
            <a:ext cx="6136341" cy="4579471"/>
          </a:xfrm>
        </p:spPr>
        <p:txBody>
          <a:bodyPr lIns="91440" tIns="45720" rIns="91440" bIns="45720" anchor="t">
            <a:normAutofit/>
          </a:bodyPr>
          <a:lstStyle/>
          <a:p>
            <a:r>
              <a:rPr lang="en-US" sz="1600" u="sng" dirty="0">
                <a:solidFill>
                  <a:schemeClr val="tx1"/>
                </a:solidFill>
              </a:rPr>
              <a:t>Plan ID Crosswalk Template</a:t>
            </a:r>
          </a:p>
          <a:p>
            <a:pPr>
              <a:spcAft>
                <a:spcPts val="400"/>
              </a:spcAft>
            </a:pPr>
            <a:r>
              <a:rPr lang="en-US" sz="1600" dirty="0">
                <a:solidFill>
                  <a:schemeClr val="tx1"/>
                </a:solidFill>
              </a:rPr>
              <a:t>All issuers who offered 2023 coverage must submit a Plan ID Crosswalk template for plan year 2024. </a:t>
            </a:r>
          </a:p>
          <a:p>
            <a:pPr marL="285750" indent="-285750">
              <a:spcAft>
                <a:spcPts val="400"/>
              </a:spcAft>
              <a:buFont typeface="Arial" panose="020B0604020202020204" pitchFamily="34" charset="0"/>
              <a:buChar char="•"/>
            </a:pPr>
            <a:r>
              <a:rPr lang="en-US" sz="1600" dirty="0">
                <a:solidFill>
                  <a:schemeClr val="tx1"/>
                </a:solidFill>
              </a:rPr>
              <a:t>Include all plans that were offered on the Marketplace in 2023 , including those that were suppressed following open enrollment if they received enrollees.  Don’t include plans that were withdrawn prior to certification. </a:t>
            </a:r>
          </a:p>
          <a:p>
            <a:pPr marL="285750" indent="-285750">
              <a:spcAft>
                <a:spcPts val="400"/>
              </a:spcAft>
              <a:buFont typeface="Arial" panose="020B0604020202020204" pitchFamily="34" charset="0"/>
              <a:buChar char="•"/>
            </a:pPr>
            <a:r>
              <a:rPr lang="en-US" sz="1600" b="1" dirty="0">
                <a:solidFill>
                  <a:schemeClr val="tx1"/>
                </a:solidFill>
              </a:rPr>
              <a:t>Follow DOI guidance for file naming conventions. </a:t>
            </a:r>
          </a:p>
          <a:p>
            <a:pPr marL="285750" indent="-285750">
              <a:spcAft>
                <a:spcPts val="400"/>
              </a:spcAft>
              <a:buFont typeface="Arial" panose="020B0604020202020204" pitchFamily="34" charset="0"/>
              <a:buChar char="•"/>
            </a:pPr>
            <a:r>
              <a:rPr lang="en-US" sz="1600" dirty="0">
                <a:solidFill>
                  <a:schemeClr val="tx1"/>
                </a:solidFill>
              </a:rPr>
              <a:t>When entering the Reason for Crosswalk, only select the “Discontinuing Product” reason if you are not offering any plans in that product in </a:t>
            </a:r>
            <a:r>
              <a:rPr lang="en-US" sz="1600" u="sng" dirty="0">
                <a:solidFill>
                  <a:schemeClr val="tx1"/>
                </a:solidFill>
              </a:rPr>
              <a:t>any</a:t>
            </a:r>
            <a:r>
              <a:rPr lang="en-US" sz="1600" dirty="0">
                <a:solidFill>
                  <a:schemeClr val="tx1"/>
                </a:solidFill>
              </a:rPr>
              <a:t> counties for the 2024 plan year. </a:t>
            </a:r>
          </a:p>
          <a:p>
            <a:pPr marL="285750" indent="-285750">
              <a:spcAft>
                <a:spcPts val="400"/>
              </a:spcAft>
              <a:buFont typeface="Arial" panose="020B0604020202020204" pitchFamily="34" charset="0"/>
              <a:buChar char="•"/>
            </a:pPr>
            <a:r>
              <a:rPr lang="en-US" sz="1600" dirty="0">
                <a:solidFill>
                  <a:schemeClr val="tx1"/>
                </a:solidFill>
              </a:rPr>
              <a:t>Submit as “Supporting Documentation” within binder</a:t>
            </a:r>
            <a:endParaRPr lang="en-US" sz="2000" dirty="0">
              <a:solidFill>
                <a:schemeClr val="tx1"/>
              </a:solidFill>
            </a:endParaRPr>
          </a:p>
          <a:p>
            <a:pPr marL="457200" lvl="2" algn="l">
              <a:spcAft>
                <a:spcPts val="400"/>
              </a:spcAft>
            </a:pPr>
            <a:r>
              <a:rPr lang="en-US" sz="1600" b="1" dirty="0">
                <a:solidFill>
                  <a:schemeClr val="tx1"/>
                </a:solidFill>
                <a:latin typeface="WhitneyHTF-Book"/>
                <a:cs typeface="WhitneyHTF-Book"/>
              </a:rPr>
              <a:t>*Add both the XLSM and XML versions of the crosswalk to the SERFF binder as well </a:t>
            </a:r>
          </a:p>
          <a:p>
            <a:pPr marL="457200" lvl="2" algn="l">
              <a:spcAft>
                <a:spcPts val="400"/>
              </a:spcAft>
            </a:pPr>
            <a:endParaRPr lang="en-US" sz="1600" b="1" dirty="0">
              <a:solidFill>
                <a:schemeClr val="tx1"/>
              </a:solidFill>
              <a:latin typeface="WhitneyHTF-Book"/>
              <a:cs typeface="WhitneyHTF-Book"/>
            </a:endParaRPr>
          </a:p>
          <a:p>
            <a:pPr marL="342900" indent="-342900">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3576887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62000"/>
          </a:xfrm>
        </p:spPr>
        <p:txBody>
          <a:bodyPr/>
          <a:lstStyle/>
          <a:p>
            <a:pPr algn="ctr"/>
            <a:r>
              <a:rPr lang="en-US" sz="3200" b="1" dirty="0"/>
              <a:t>Application Tips and Hints (cont.)</a:t>
            </a:r>
          </a:p>
        </p:txBody>
      </p:sp>
      <p:sp>
        <p:nvSpPr>
          <p:cNvPr id="3" name="Subtitle 2"/>
          <p:cNvSpPr>
            <a:spLocks noGrp="1"/>
          </p:cNvSpPr>
          <p:nvPr>
            <p:ph type="subTitle" idx="1"/>
          </p:nvPr>
        </p:nvSpPr>
        <p:spPr>
          <a:xfrm>
            <a:off x="1752600" y="1143000"/>
            <a:ext cx="6136341" cy="4579471"/>
          </a:xfrm>
        </p:spPr>
        <p:txBody>
          <a:bodyPr/>
          <a:lstStyle/>
          <a:p>
            <a:pPr>
              <a:spcAft>
                <a:spcPts val="400"/>
              </a:spcAft>
            </a:pPr>
            <a:r>
              <a:rPr lang="en-US" sz="1600" u="sng" dirty="0">
                <a:solidFill>
                  <a:schemeClr val="tx1"/>
                </a:solidFill>
              </a:rPr>
              <a:t>Business Rules Template:</a:t>
            </a:r>
          </a:p>
          <a:p>
            <a:pPr marL="285750" indent="-285750">
              <a:spcAft>
                <a:spcPts val="400"/>
              </a:spcAft>
              <a:buFont typeface="Arial" panose="020B0604020202020204" pitchFamily="34" charset="0"/>
              <a:buChar char="•"/>
            </a:pPr>
            <a:r>
              <a:rPr lang="en-US" sz="1600" dirty="0">
                <a:solidFill>
                  <a:schemeClr val="tx1"/>
                </a:solidFill>
              </a:rPr>
              <a:t>Requires minimum relations between primary and dependent:</a:t>
            </a:r>
          </a:p>
          <a:p>
            <a:pPr>
              <a:spcAft>
                <a:spcPts val="400"/>
              </a:spcAft>
            </a:pPr>
            <a:r>
              <a:rPr lang="en-US" sz="1600" i="1" dirty="0">
                <a:solidFill>
                  <a:schemeClr val="tx1"/>
                </a:solidFill>
              </a:rPr>
              <a:t>	</a:t>
            </a:r>
            <a:r>
              <a:rPr lang="en-US" sz="1600" i="1" dirty="0"/>
              <a:t>Spouse-no, Foster Child-no, Ward-no, Stepson or 	Stepdaughter-no, Life Partner-no, Self-yes, Child-no, </a:t>
            </a:r>
            <a:r>
              <a:rPr lang="en-US" sz="1600" b="1" i="1" dirty="0">
                <a:solidFill>
                  <a:schemeClr val="tx1"/>
                </a:solidFill>
              </a:rPr>
              <a:t>Other 	Relationship-no*</a:t>
            </a:r>
          </a:p>
          <a:p>
            <a:r>
              <a:rPr lang="en-US" sz="1600" i="1" dirty="0">
                <a:solidFill>
                  <a:schemeClr val="tx1"/>
                </a:solidFill>
              </a:rPr>
              <a:t>	*Other Relationship </a:t>
            </a:r>
            <a:r>
              <a:rPr lang="en-US" sz="1600" dirty="0">
                <a:solidFill>
                  <a:schemeClr val="tx1"/>
                </a:solidFill>
              </a:rPr>
              <a:t>is required when offering SHOP plans, and if also selling individual plans it must be added because 	the relationships have to be identical*</a:t>
            </a:r>
          </a:p>
          <a:p>
            <a:pPr marL="285750" indent="-285750">
              <a:spcAft>
                <a:spcPts val="400"/>
              </a:spcAft>
              <a:buFont typeface="Arial" panose="020B0604020202020204" pitchFamily="34" charset="0"/>
              <a:buChar char="•"/>
            </a:pPr>
            <a:endParaRPr lang="en-US" sz="1600" dirty="0">
              <a:solidFill>
                <a:schemeClr val="tx1"/>
              </a:solidFill>
            </a:endParaRPr>
          </a:p>
          <a:p>
            <a:pPr>
              <a:spcAft>
                <a:spcPts val="400"/>
              </a:spcAft>
            </a:pPr>
            <a:r>
              <a:rPr lang="en-US" sz="1600" dirty="0">
                <a:solidFill>
                  <a:schemeClr val="tx1"/>
                </a:solidFill>
              </a:rPr>
              <a:t>Note: On Child-only plans to allow sibling relationships to be listed on the same plan sibling relationships must be selected.</a:t>
            </a:r>
          </a:p>
          <a:p>
            <a:pPr>
              <a:spcAft>
                <a:spcPts val="400"/>
              </a:spcAft>
            </a:pPr>
            <a:br>
              <a:rPr lang="en-US" sz="1600" u="sng" dirty="0">
                <a:solidFill>
                  <a:schemeClr val="tx1"/>
                </a:solidFill>
              </a:rPr>
            </a:br>
            <a:endParaRPr lang="en-US" sz="2000" dirty="0">
              <a:solidFill>
                <a:schemeClr val="tx1"/>
              </a:solidFill>
            </a:endParaRPr>
          </a:p>
          <a:p>
            <a:endParaRPr lang="en-US" sz="1600" dirty="0">
              <a:solidFill>
                <a:schemeClr val="tx1"/>
              </a:solidFill>
            </a:endParaRPr>
          </a:p>
        </p:txBody>
      </p:sp>
    </p:spTree>
    <p:extLst>
      <p:ext uri="{BB962C8B-B14F-4D97-AF65-F5344CB8AC3E}">
        <p14:creationId xmlns:p14="http://schemas.microsoft.com/office/powerpoint/2010/main" val="190274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6155" y="31630"/>
            <a:ext cx="5185252" cy="905931"/>
          </a:xfrm>
        </p:spPr>
        <p:txBody>
          <a:bodyPr/>
          <a:lstStyle/>
          <a:p>
            <a:pPr algn="ctr"/>
            <a:r>
              <a:rPr lang="en-US" sz="3200" b="1" dirty="0">
                <a:solidFill>
                  <a:srgbClr val="A81C88"/>
                </a:solidFill>
              </a:rPr>
              <a:t>Nevada State Based Exchange Notes</a:t>
            </a:r>
          </a:p>
        </p:txBody>
      </p:sp>
      <p:sp>
        <p:nvSpPr>
          <p:cNvPr id="3" name="Subtitle 2"/>
          <p:cNvSpPr>
            <a:spLocks noGrp="1"/>
          </p:cNvSpPr>
          <p:nvPr>
            <p:ph type="subTitle" idx="1"/>
          </p:nvPr>
        </p:nvSpPr>
        <p:spPr>
          <a:xfrm>
            <a:off x="2086155" y="1143000"/>
            <a:ext cx="5185252" cy="3886200"/>
          </a:xfrm>
        </p:spPr>
        <p:txBody>
          <a:bodyPr>
            <a:noAutofit/>
          </a:bodyPr>
          <a:lstStyle/>
          <a:p>
            <a:pPr marL="342900" indent="-342900">
              <a:spcBef>
                <a:spcPts val="0"/>
              </a:spcBef>
              <a:buFont typeface="Arial" panose="020B0604020202020204" pitchFamily="34" charset="0"/>
              <a:buChar char="•"/>
            </a:pPr>
            <a:r>
              <a:rPr lang="en-US" sz="1600" dirty="0"/>
              <a:t>QHP/QDP binder submission are done through SERFF</a:t>
            </a:r>
          </a:p>
          <a:p>
            <a:pPr marL="342900" indent="-342900">
              <a:spcBef>
                <a:spcPts val="0"/>
              </a:spcBef>
              <a:buFont typeface="Arial" panose="020B0604020202020204" pitchFamily="34" charset="0"/>
              <a:buChar char="•"/>
            </a:pPr>
            <a:endParaRPr lang="en-US" sz="1600" dirty="0"/>
          </a:p>
          <a:p>
            <a:pPr marL="342900" indent="-342900">
              <a:spcBef>
                <a:spcPts val="0"/>
              </a:spcBef>
              <a:buFont typeface="Arial" panose="020B0604020202020204" pitchFamily="34" charset="0"/>
              <a:buChar char="•"/>
            </a:pPr>
            <a:r>
              <a:rPr lang="en-US" sz="1600" dirty="0"/>
              <a:t>QHP/QDP Approval/Certification for on exchange plans will be completed by the Exchange</a:t>
            </a:r>
          </a:p>
          <a:p>
            <a:pPr marL="342900" indent="-342900">
              <a:spcBef>
                <a:spcPts val="0"/>
              </a:spcBef>
              <a:buFont typeface="Arial" panose="020B0604020202020204" pitchFamily="34" charset="0"/>
              <a:buChar char="•"/>
            </a:pPr>
            <a:endParaRPr lang="en-US" sz="1600" dirty="0"/>
          </a:p>
          <a:p>
            <a:pPr marL="342900" indent="-342900">
              <a:spcBef>
                <a:spcPts val="0"/>
              </a:spcBef>
              <a:buFont typeface="Arial" panose="020B0604020202020204" pitchFamily="34" charset="0"/>
              <a:buChar char="•"/>
            </a:pPr>
            <a:r>
              <a:rPr lang="en-US" sz="1600" dirty="0"/>
              <a:t>QHP/QPD display on NevadaHealthLink.com</a:t>
            </a:r>
          </a:p>
          <a:p>
            <a:pPr marL="342900" indent="-342900">
              <a:spcBef>
                <a:spcPts val="0"/>
              </a:spcBef>
              <a:buFont typeface="Arial" panose="020B0604020202020204" pitchFamily="34" charset="0"/>
              <a:buChar char="•"/>
            </a:pPr>
            <a:endParaRPr lang="en-US" sz="1600" dirty="0"/>
          </a:p>
          <a:p>
            <a:pPr marL="342900" indent="-342900">
              <a:spcBef>
                <a:spcPts val="0"/>
              </a:spcBef>
              <a:buFont typeface="Arial" panose="020B0604020202020204" pitchFamily="34" charset="0"/>
              <a:buChar char="•"/>
            </a:pPr>
            <a:r>
              <a:rPr lang="en-US" sz="1600" dirty="0"/>
              <a:t>QHP/APTC/CSR eligibility is determined by the Federal guidelines</a:t>
            </a:r>
          </a:p>
          <a:p>
            <a:pPr marL="342900" indent="-342900">
              <a:spcBef>
                <a:spcPts val="0"/>
              </a:spcBef>
              <a:buFont typeface="Arial" panose="020B0604020202020204" pitchFamily="34" charset="0"/>
              <a:buChar char="•"/>
            </a:pPr>
            <a:endParaRPr lang="en-US" sz="1600" dirty="0"/>
          </a:p>
          <a:p>
            <a:pPr marL="342900" indent="-342900">
              <a:spcBef>
                <a:spcPts val="0"/>
              </a:spcBef>
              <a:buFont typeface="Arial" panose="020B0604020202020204" pitchFamily="34" charset="0"/>
              <a:buChar char="•"/>
            </a:pPr>
            <a:r>
              <a:rPr lang="en-US" sz="1600" dirty="0"/>
              <a:t>Medicaid/CHIP eligibility determined by State of Nevada DWSS</a:t>
            </a:r>
          </a:p>
          <a:p>
            <a:pPr marL="342900" indent="-342900">
              <a:spcBef>
                <a:spcPts val="0"/>
              </a:spcBef>
              <a:buFont typeface="Arial" panose="020B0604020202020204" pitchFamily="34" charset="0"/>
              <a:buChar char="•"/>
            </a:pPr>
            <a:endParaRPr lang="en-US" sz="1600" dirty="0"/>
          </a:p>
          <a:p>
            <a:pPr marL="342900" indent="-342900">
              <a:spcBef>
                <a:spcPts val="0"/>
              </a:spcBef>
              <a:buFont typeface="Arial" panose="020B0604020202020204" pitchFamily="34" charset="0"/>
              <a:buChar char="•"/>
            </a:pPr>
            <a:r>
              <a:rPr lang="en-US" sz="1600" dirty="0"/>
              <a:t>Issuer invoicing will be performed by SSHIX</a:t>
            </a:r>
          </a:p>
          <a:p>
            <a:pPr marL="342900" indent="-342900">
              <a:spcBef>
                <a:spcPts val="0"/>
              </a:spcBef>
              <a:buFont typeface="Arial" panose="020B0604020202020204" pitchFamily="34" charset="0"/>
              <a:buChar char="•"/>
            </a:pPr>
            <a:endParaRPr lang="en-US" sz="1600" dirty="0">
              <a:solidFill>
                <a:schemeClr val="tx1"/>
              </a:solidFill>
              <a:latin typeface="WhitneyHTF-Bold"/>
            </a:endParaRPr>
          </a:p>
          <a:p>
            <a:pPr>
              <a:spcBef>
                <a:spcPts val="0"/>
              </a:spcBef>
            </a:pPr>
            <a:r>
              <a:rPr lang="en-US" sz="1000" i="1" dirty="0">
                <a:solidFill>
                  <a:schemeClr val="tx1"/>
                </a:solidFill>
                <a:latin typeface="WhitneyHTF-Bold"/>
              </a:rPr>
              <a:t>This guidance summarizes policies proposed through other rulemaking processes that may not have yet been finalized, such as proposals included in the Notice of Benefit and Payment Parameters for 2023 not included in the final rule and the CMS 2023 Letter to Issuers.  Stakeholders should refer to further rulemaking for finalized policies.</a:t>
            </a:r>
          </a:p>
          <a:p>
            <a:pPr lvl="1" algn="l">
              <a:lnSpc>
                <a:spcPct val="120000"/>
              </a:lnSpc>
            </a:pPr>
            <a:endParaRPr lang="en-US" sz="1000" dirty="0">
              <a:solidFill>
                <a:schemeClr val="tx1"/>
              </a:solidFill>
              <a:latin typeface="WhitneyHTF-Bold"/>
            </a:endParaRPr>
          </a:p>
        </p:txBody>
      </p:sp>
    </p:spTree>
    <p:extLst>
      <p:ext uri="{BB962C8B-B14F-4D97-AF65-F5344CB8AC3E}">
        <p14:creationId xmlns:p14="http://schemas.microsoft.com/office/powerpoint/2010/main" val="81688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81000"/>
            <a:ext cx="5185252" cy="499887"/>
          </a:xfrm>
        </p:spPr>
        <p:txBody>
          <a:bodyPr/>
          <a:lstStyle/>
          <a:p>
            <a:r>
              <a:rPr lang="en-US" sz="4000" b="1" dirty="0"/>
              <a:t>Standardized Plans </a:t>
            </a:r>
            <a:endParaRPr lang="en-US" dirty="0"/>
          </a:p>
        </p:txBody>
      </p:sp>
      <p:sp>
        <p:nvSpPr>
          <p:cNvPr id="4" name="Subtitle 2"/>
          <p:cNvSpPr>
            <a:spLocks noGrp="1"/>
          </p:cNvSpPr>
          <p:nvPr>
            <p:ph type="subTitle" idx="1"/>
          </p:nvPr>
        </p:nvSpPr>
        <p:spPr>
          <a:xfrm>
            <a:off x="1864519" y="1028106"/>
            <a:ext cx="6060141" cy="4655343"/>
          </a:xfrm>
        </p:spPr>
        <p:txBody>
          <a:bodyPr lIns="91440" tIns="45720" rIns="91440" bIns="45720" anchor="t"/>
          <a:lstStyle/>
          <a:p>
            <a:pPr marL="342900" indent="-342900">
              <a:spcBef>
                <a:spcPts val="384"/>
              </a:spcBef>
              <a:buFont typeface="Arial" panose="020B0604020202020204" pitchFamily="34" charset="0"/>
              <a:buChar char="•"/>
            </a:pPr>
            <a:r>
              <a:rPr lang="en-US" sz="1400" dirty="0"/>
              <a:t>Standardized plan designs (now called </a:t>
            </a:r>
            <a:r>
              <a:rPr lang="en-US" sz="1400" i="1" dirty="0"/>
              <a:t>Simple Choice Plans</a:t>
            </a:r>
            <a:r>
              <a:rPr lang="en-US" sz="1400" dirty="0"/>
              <a:t>) are </a:t>
            </a:r>
            <a:r>
              <a:rPr lang="en-US" sz="1400" b="1" i="1" dirty="0"/>
              <a:t>optional, </a:t>
            </a:r>
            <a:r>
              <a:rPr lang="en-US" sz="1400" dirty="0"/>
              <a:t>and</a:t>
            </a:r>
            <a:r>
              <a:rPr lang="en-US" sz="1400" b="1" i="1" dirty="0"/>
              <a:t> not required  </a:t>
            </a:r>
            <a:r>
              <a:rPr lang="en-US" sz="1400" dirty="0"/>
              <a:t>for PY2024.</a:t>
            </a:r>
          </a:p>
          <a:p>
            <a:pPr marL="342900" indent="-342900">
              <a:spcBef>
                <a:spcPts val="384"/>
              </a:spcBef>
              <a:buFont typeface="Arial" panose="020B0604020202020204" pitchFamily="34" charset="0"/>
              <a:buChar char="•"/>
            </a:pPr>
            <a:r>
              <a:rPr lang="en-US" sz="1400" dirty="0"/>
              <a:t>The 2023 NBPP notes that standardized plans to be offered at every product network type, metal level, and throughout every service area that they offer non-standardized options in plan year (PY) 2023.</a:t>
            </a:r>
          </a:p>
          <a:p>
            <a:pPr marL="342900" indent="-342900">
              <a:spcBef>
                <a:spcPts val="384"/>
              </a:spcBef>
              <a:buFont typeface="Arial" panose="020B0604020202020204" pitchFamily="34" charset="0"/>
              <a:buChar char="•"/>
            </a:pPr>
            <a:r>
              <a:rPr lang="en-US" sz="1400" dirty="0"/>
              <a:t>proposing to require issuers to offer standardized plan options at product network types, metal levels, and throughout services areas in which they do not offer non-standardized options. CMS has designed two sets of standardized plan options at each of the bronze, expanded bronze, silver, silver cost-sharing reduction (CSR) variations, gold, and platinum metal levels of coverage,</a:t>
            </a:r>
            <a:r>
              <a:rPr lang="en-US" sz="1400" b="1" dirty="0"/>
              <a:t> </a:t>
            </a:r>
            <a:r>
              <a:rPr lang="en-US" sz="1400" dirty="0"/>
              <a:t>with each set being tailored to the unique cost-sharing laws in different sets of states.</a:t>
            </a:r>
            <a:r>
              <a:rPr lang="en-US" sz="1800" dirty="0"/>
              <a:t> </a:t>
            </a:r>
          </a:p>
          <a:p>
            <a:pPr marL="342900" indent="-342900">
              <a:spcBef>
                <a:spcPts val="384"/>
              </a:spcBef>
              <a:buFont typeface="Arial" panose="020B0604020202020204" pitchFamily="34" charset="0"/>
              <a:buChar char="•"/>
            </a:pPr>
            <a:r>
              <a:rPr lang="en-US" sz="1400" dirty="0"/>
              <a:t>Issuers have the </a:t>
            </a:r>
            <a:r>
              <a:rPr lang="en-US" sz="1400" b="1" i="1" dirty="0"/>
              <a:t>option</a:t>
            </a:r>
            <a:r>
              <a:rPr lang="en-US" sz="1400" i="1" dirty="0"/>
              <a:t> </a:t>
            </a:r>
            <a:r>
              <a:rPr lang="en-US" sz="1400" dirty="0"/>
              <a:t>to offer standardized plans at one metal level of coverage and not the others, unless it is silver then must have standardized silver cost-sharing levels. </a:t>
            </a:r>
          </a:p>
          <a:p>
            <a:pPr marL="342900" indent="-342900">
              <a:spcBef>
                <a:spcPts val="384"/>
              </a:spcBef>
              <a:buFont typeface="Arial" panose="020B0604020202020204" pitchFamily="34" charset="0"/>
              <a:buChar char="•"/>
            </a:pPr>
            <a:r>
              <a:rPr lang="en-US" sz="1400" dirty="0"/>
              <a:t>“Set 1” would be utilized for Nevada.</a:t>
            </a:r>
          </a:p>
          <a:p>
            <a:pPr marL="342900" indent="-342900">
              <a:spcBef>
                <a:spcPts val="384"/>
              </a:spcBef>
              <a:buFont typeface="Arial" panose="020B0604020202020204" pitchFamily="34" charset="0"/>
              <a:buChar char="•"/>
            </a:pPr>
            <a:r>
              <a:rPr lang="en-US" sz="1400" dirty="0"/>
              <a:t>Standardized plans will not be given differential display on the Nevada Health Link SBE Platform.</a:t>
            </a:r>
          </a:p>
          <a:p>
            <a:endParaRPr lang="en-US" sz="1600" dirty="0"/>
          </a:p>
          <a:p>
            <a:endParaRPr lang="en-US" sz="2000" dirty="0"/>
          </a:p>
        </p:txBody>
      </p:sp>
    </p:spTree>
    <p:extLst>
      <p:ext uri="{BB962C8B-B14F-4D97-AF65-F5344CB8AC3E}">
        <p14:creationId xmlns:p14="http://schemas.microsoft.com/office/powerpoint/2010/main" val="419629950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6540" y="381000"/>
            <a:ext cx="7550995" cy="1191003"/>
          </a:xfrm>
        </p:spPr>
        <p:txBody>
          <a:bodyPr lIns="91440" tIns="45720" rIns="91440" bIns="45720" anchor="t" anchorCtr="0"/>
          <a:lstStyle/>
          <a:p>
            <a:r>
              <a:rPr lang="en-US" sz="3200" b="1" dirty="0"/>
              <a:t>2024 Nevada EHB Benchmark Plan </a:t>
            </a:r>
            <a:endParaRPr lang="en-US" sz="3200"/>
          </a:p>
        </p:txBody>
      </p:sp>
      <p:sp>
        <p:nvSpPr>
          <p:cNvPr id="4" name="Subtitle 2"/>
          <p:cNvSpPr>
            <a:spLocks noGrp="1"/>
          </p:cNvSpPr>
          <p:nvPr>
            <p:ph type="subTitle" idx="1"/>
          </p:nvPr>
        </p:nvSpPr>
        <p:spPr>
          <a:xfrm>
            <a:off x="1864519" y="1028106"/>
            <a:ext cx="6060141" cy="4655343"/>
          </a:xfrm>
        </p:spPr>
        <p:txBody>
          <a:bodyPr lIns="91440" tIns="45720" rIns="91440" bIns="45720" anchor="t"/>
          <a:lstStyle/>
          <a:p>
            <a:pPr algn="just"/>
            <a:r>
              <a:rPr lang="en-US" sz="2000" dirty="0"/>
              <a:t>•HPN Solutions HMO Platinum 15/0/90% (no change from PY 2023)</a:t>
            </a:r>
            <a:endParaRPr lang="en-US" dirty="0"/>
          </a:p>
          <a:p>
            <a:pPr algn="just"/>
            <a:r>
              <a:rPr lang="en-US" sz="2000" dirty="0"/>
              <a:t>•Plan includes embedded pediatric dental and vision consistent with NV CHIP and FEDVIP, respectively </a:t>
            </a:r>
            <a:endParaRPr lang="en-US"/>
          </a:p>
          <a:p>
            <a:pPr algn="just"/>
            <a:r>
              <a:rPr lang="en-US" sz="2000" dirty="0"/>
              <a:t>•45 CFR 156.115 prevents combined limits for rehabilitation and habilitation services</a:t>
            </a:r>
            <a:endParaRPr lang="en-US" dirty="0"/>
          </a:p>
          <a:p>
            <a:pPr algn="just"/>
            <a:r>
              <a:rPr lang="en-US" sz="2000" dirty="0"/>
              <a:t>•Rehabilitation Services</a:t>
            </a:r>
            <a:endParaRPr lang="en-US" dirty="0"/>
          </a:p>
          <a:p>
            <a:pPr algn="just"/>
            <a:r>
              <a:rPr lang="en-US" sz="2000" dirty="0"/>
              <a:t>–120 visits per year, no combined limit with Habilitation Services</a:t>
            </a:r>
            <a:endParaRPr lang="en-US" dirty="0"/>
          </a:p>
          <a:p>
            <a:pPr algn="just"/>
            <a:r>
              <a:rPr lang="en-US" sz="2000" dirty="0"/>
              <a:t>•Habilitation Services</a:t>
            </a:r>
            <a:endParaRPr lang="en-US" dirty="0"/>
          </a:p>
          <a:p>
            <a:pPr algn="just"/>
            <a:r>
              <a:rPr lang="en-US" sz="2000" dirty="0"/>
              <a:t>–120 visits per year, no combined limit with Rehabilitation Services</a:t>
            </a:r>
            <a:endParaRPr lang="en-US" dirty="0"/>
          </a:p>
          <a:p>
            <a:endParaRPr lang="en-US" sz="2000" dirty="0"/>
          </a:p>
        </p:txBody>
      </p:sp>
    </p:spTree>
    <p:extLst>
      <p:ext uri="{BB962C8B-B14F-4D97-AF65-F5344CB8AC3E}">
        <p14:creationId xmlns:p14="http://schemas.microsoft.com/office/powerpoint/2010/main" val="353977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5912" y="381000"/>
            <a:ext cx="7931995" cy="1191003"/>
          </a:xfrm>
        </p:spPr>
        <p:txBody>
          <a:bodyPr lIns="91440" tIns="45720" rIns="91440" bIns="45720" anchor="t" anchorCtr="0"/>
          <a:lstStyle/>
          <a:p>
            <a:r>
              <a:rPr lang="en-US" sz="3200" b="1" dirty="0"/>
              <a:t>Presumptively Discriminatory Benefit Design </a:t>
            </a:r>
            <a:endParaRPr lang="en-US" sz="3200" dirty="0"/>
          </a:p>
        </p:txBody>
      </p:sp>
      <p:sp>
        <p:nvSpPr>
          <p:cNvPr id="4" name="Subtitle 2"/>
          <p:cNvSpPr>
            <a:spLocks noGrp="1"/>
          </p:cNvSpPr>
          <p:nvPr>
            <p:ph type="subTitle" idx="1"/>
          </p:nvPr>
        </p:nvSpPr>
        <p:spPr>
          <a:xfrm>
            <a:off x="1669589" y="1772384"/>
            <a:ext cx="6060141" cy="4221181"/>
          </a:xfrm>
        </p:spPr>
        <p:txBody>
          <a:bodyPr lIns="91440" tIns="45720" rIns="91440" bIns="45720" anchor="t"/>
          <a:lstStyle/>
          <a:p>
            <a:pPr algn="just"/>
            <a:r>
              <a:rPr lang="en-US" sz="2000" dirty="0"/>
              <a:t>•2023 Payment Notice</a:t>
            </a:r>
            <a:endParaRPr lang="en-US" dirty="0"/>
          </a:p>
          <a:p>
            <a:pPr algn="just"/>
            <a:r>
              <a:rPr lang="en-US" sz="2000" dirty="0"/>
              <a:t>•No discriminatory benefit design regardless of inclusion in statute or benchmark plan</a:t>
            </a:r>
            <a:endParaRPr lang="en-US" dirty="0"/>
          </a:p>
          <a:p>
            <a:pPr algn="just"/>
            <a:r>
              <a:rPr lang="en-US" sz="2000" dirty="0"/>
              <a:t>–Benefit exclusions that are not clinically based, examples include:</a:t>
            </a:r>
            <a:endParaRPr lang="en-US" dirty="0"/>
          </a:p>
          <a:p>
            <a:pPr algn="just"/>
            <a:r>
              <a:rPr lang="en-US" sz="2000" dirty="0"/>
              <a:t>•No age restrictions for autism spectrum disorder</a:t>
            </a:r>
            <a:endParaRPr lang="en-US" dirty="0"/>
          </a:p>
          <a:p>
            <a:pPr algn="just"/>
            <a:r>
              <a:rPr lang="en-US" sz="2000" dirty="0"/>
              <a:t>•No age restrictions for infertility treatment</a:t>
            </a:r>
            <a:endParaRPr lang="en-US" dirty="0"/>
          </a:p>
          <a:p>
            <a:pPr algn="just"/>
            <a:endParaRPr lang="en-US" sz="2000" dirty="0"/>
          </a:p>
        </p:txBody>
      </p:sp>
    </p:spTree>
    <p:extLst>
      <p:ext uri="{BB962C8B-B14F-4D97-AF65-F5344CB8AC3E}">
        <p14:creationId xmlns:p14="http://schemas.microsoft.com/office/powerpoint/2010/main" val="56224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2267"/>
            <a:ext cx="9144000" cy="762000"/>
          </a:xfrm>
        </p:spPr>
        <p:txBody>
          <a:bodyPr/>
          <a:lstStyle/>
          <a:p>
            <a:pPr algn="ctr"/>
            <a:r>
              <a:rPr lang="en-US" sz="3200" b="1" dirty="0"/>
              <a:t>Accreditation</a:t>
            </a:r>
          </a:p>
        </p:txBody>
      </p:sp>
      <p:sp>
        <p:nvSpPr>
          <p:cNvPr id="3" name="Subtitle 2"/>
          <p:cNvSpPr>
            <a:spLocks noGrp="1"/>
          </p:cNvSpPr>
          <p:nvPr>
            <p:ph type="subTitle" idx="1"/>
          </p:nvPr>
        </p:nvSpPr>
        <p:spPr>
          <a:xfrm>
            <a:off x="1752600" y="838200"/>
            <a:ext cx="6136341" cy="4876800"/>
          </a:xfrm>
        </p:spPr>
        <p:txBody>
          <a:bodyPr/>
          <a:lstStyle/>
          <a:p>
            <a:r>
              <a:rPr lang="en-US" sz="1800" u="sng" dirty="0">
                <a:solidFill>
                  <a:schemeClr val="tx1"/>
                </a:solidFill>
              </a:rPr>
              <a:t>Accreditation</a:t>
            </a:r>
          </a:p>
          <a:p>
            <a:pPr marL="285750" indent="-285750">
              <a:buFont typeface="Arial" panose="020B0604020202020204" pitchFamily="34" charset="0"/>
              <a:buChar char="•"/>
            </a:pPr>
            <a:r>
              <a:rPr lang="en-US" sz="1800" dirty="0">
                <a:solidFill>
                  <a:schemeClr val="tx1"/>
                </a:solidFill>
              </a:rPr>
              <a:t>Accreditation is a requirement for QHP issuers, it does not apply to QDP issuers.</a:t>
            </a:r>
          </a:p>
          <a:p>
            <a:pPr marL="285750" indent="-285750">
              <a:buFont typeface="Arial" panose="020B0604020202020204" pitchFamily="34" charset="0"/>
              <a:buChar char="•"/>
            </a:pPr>
            <a:r>
              <a:rPr lang="en-US" sz="1800" dirty="0">
                <a:solidFill>
                  <a:schemeClr val="tx1"/>
                </a:solidFill>
              </a:rPr>
              <a:t>QHP issuers will submit their Accreditation certificate and supporting documentation through SERFF supporting documents tab.</a:t>
            </a:r>
          </a:p>
          <a:p>
            <a:pPr marL="285750" indent="-285750">
              <a:buFont typeface="Arial" panose="020B0604020202020204" pitchFamily="34" charset="0"/>
              <a:buChar char="•"/>
            </a:pPr>
            <a:r>
              <a:rPr lang="en-US" sz="1800" dirty="0">
                <a:solidFill>
                  <a:schemeClr val="tx1"/>
                </a:solidFill>
              </a:rPr>
              <a:t>If an issuer is entering its initial year of QHP certification, it must schedule (or plan to schedule) a review with a recognized accrediting entity (i.e., AAAHC, NCQA, or URAC).</a:t>
            </a:r>
          </a:p>
          <a:p>
            <a:pPr marL="285750" indent="-285750">
              <a:buFont typeface="Arial" panose="020B0604020202020204" pitchFamily="34" charset="0"/>
              <a:buChar char="•"/>
            </a:pPr>
            <a:r>
              <a:rPr lang="en-US" sz="1800" dirty="0">
                <a:solidFill>
                  <a:schemeClr val="tx1"/>
                </a:solidFill>
              </a:rPr>
              <a:t>An issuer is not required to be accredited in its initial year of QHP certification.</a:t>
            </a:r>
          </a:p>
          <a:p>
            <a:pPr marL="285750" indent="-285750">
              <a:buFont typeface="Arial" panose="020B0604020202020204" pitchFamily="34" charset="0"/>
              <a:buChar char="•"/>
            </a:pPr>
            <a:r>
              <a:rPr lang="en-US" sz="1800" dirty="0">
                <a:solidFill>
                  <a:schemeClr val="tx1"/>
                </a:solidFill>
                <a:latin typeface="WhitneyHTF-Book"/>
                <a:cs typeface="WhitneyHTF-Book"/>
              </a:rPr>
              <a:t>QHP issuers in their second or later year of certification mus</a:t>
            </a:r>
            <a:r>
              <a:rPr lang="en-US" sz="1800" dirty="0">
                <a:solidFill>
                  <a:schemeClr val="tx1"/>
                </a:solidFill>
              </a:rPr>
              <a:t>t be accredited.</a:t>
            </a:r>
          </a:p>
          <a:p>
            <a:pPr marL="285750" indent="-285750">
              <a:buFont typeface="Arial" panose="020B0604020202020204" pitchFamily="34" charset="0"/>
              <a:buChar char="•"/>
            </a:pPr>
            <a:r>
              <a:rPr lang="en-US" sz="1800" dirty="0">
                <a:solidFill>
                  <a:schemeClr val="tx1"/>
                </a:solidFill>
              </a:rPr>
              <a:t>Please see </a:t>
            </a:r>
            <a:r>
              <a:rPr lang="en-US" sz="1800" dirty="0">
                <a:hlinkClick r:id="rId3"/>
              </a:rPr>
              <a:t>Accreditation (cms.gov)</a:t>
            </a:r>
            <a:r>
              <a:rPr lang="en-US" sz="1800" dirty="0"/>
              <a:t> for more information.</a:t>
            </a:r>
            <a:endParaRPr lang="en-US" sz="1800" dirty="0">
              <a:solidFill>
                <a:schemeClr val="tx1"/>
              </a:solidFill>
            </a:endParaRPr>
          </a:p>
        </p:txBody>
      </p:sp>
    </p:spTree>
    <p:extLst>
      <p:ext uri="{BB962C8B-B14F-4D97-AF65-F5344CB8AC3E}">
        <p14:creationId xmlns:p14="http://schemas.microsoft.com/office/powerpoint/2010/main" val="51937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2400"/>
            <a:ext cx="5185252" cy="720019"/>
          </a:xfrm>
        </p:spPr>
        <p:txBody>
          <a:bodyPr/>
          <a:lstStyle/>
          <a:p>
            <a:r>
              <a:rPr lang="en-US" sz="3200" b="1" dirty="0"/>
              <a:t>Accreditation cont.</a:t>
            </a:r>
          </a:p>
        </p:txBody>
      </p:sp>
      <p:sp>
        <p:nvSpPr>
          <p:cNvPr id="3" name="Subtitle 2"/>
          <p:cNvSpPr>
            <a:spLocks noGrp="1"/>
          </p:cNvSpPr>
          <p:nvPr>
            <p:ph type="subTitle" idx="1"/>
          </p:nvPr>
        </p:nvSpPr>
        <p:spPr>
          <a:xfrm>
            <a:off x="1676400" y="872418"/>
            <a:ext cx="7315200" cy="4766381"/>
          </a:xfrm>
        </p:spPr>
        <p:txBody>
          <a:bodyPr/>
          <a:lstStyle/>
          <a:p>
            <a:r>
              <a:rPr lang="en-US" sz="1800" u="sng" dirty="0"/>
              <a:t>Accreditation</a:t>
            </a:r>
          </a:p>
          <a:p>
            <a:pPr marL="285750" indent="-285750">
              <a:buFont typeface="Arial" panose="020B0604020202020204" pitchFamily="34" charset="0"/>
              <a:buChar char="•"/>
            </a:pPr>
            <a:r>
              <a:rPr lang="en-US" sz="1800" dirty="0"/>
              <a:t>SSHIX will consider issuers in their first, second or third year accredited with the following statuses:</a:t>
            </a:r>
            <a:endParaRPr lang="en-US" sz="2200" dirty="0"/>
          </a:p>
          <a:p>
            <a:r>
              <a:rPr lang="en-US" sz="2200" dirty="0"/>
              <a:t>    - </a:t>
            </a:r>
            <a:r>
              <a:rPr lang="en-US" sz="1800" dirty="0"/>
              <a:t>AAAHC with “Accredited” status</a:t>
            </a:r>
          </a:p>
          <a:p>
            <a:r>
              <a:rPr lang="en-US" sz="1800" dirty="0"/>
              <a:t>     - NCQA with “Excellent,” “Commendable,” “Accredited,”</a:t>
            </a:r>
          </a:p>
          <a:p>
            <a:r>
              <a:rPr lang="en-US" sz="1800" dirty="0"/>
              <a:t>       “Provisional,” or “Interim” status</a:t>
            </a:r>
          </a:p>
          <a:p>
            <a:r>
              <a:rPr lang="en-US" sz="1800" dirty="0"/>
              <a:t>     - URAC with “Full,” “Provisional,” or “Conditional” status</a:t>
            </a:r>
          </a:p>
          <a:p>
            <a:pPr marL="285750" indent="-285750">
              <a:buFont typeface="Arial" panose="020B0604020202020204" pitchFamily="34" charset="0"/>
              <a:buChar char="•"/>
            </a:pPr>
            <a:r>
              <a:rPr lang="en-US" sz="1800" dirty="0"/>
              <a:t>SSHIX will consider issuers in their fourth year accredited with the           following statuses:</a:t>
            </a:r>
          </a:p>
          <a:p>
            <a:r>
              <a:rPr lang="en-US" sz="1800" dirty="0"/>
              <a:t>     - AAAHC with “Accredited” status</a:t>
            </a:r>
          </a:p>
          <a:p>
            <a:r>
              <a:rPr lang="en-US" sz="1800" dirty="0"/>
              <a:t>     - NCQA with Marketplace accreditation and “Excellent,” </a:t>
            </a:r>
          </a:p>
          <a:p>
            <a:r>
              <a:rPr lang="en-US" sz="1800" dirty="0"/>
              <a:t>       “Commendable,” “Accredited,” or “Provisional” status</a:t>
            </a:r>
          </a:p>
          <a:p>
            <a:r>
              <a:rPr lang="en-US" sz="1800" dirty="0"/>
              <a:t>     - URAC with Marketplace accreditation and “Full” or </a:t>
            </a:r>
          </a:p>
          <a:p>
            <a:r>
              <a:rPr lang="en-US" sz="1800" dirty="0"/>
              <a:t>       “Conditional” status</a:t>
            </a:r>
          </a:p>
          <a:p>
            <a:r>
              <a:rPr lang="en-US" sz="1800" dirty="0"/>
              <a:t>     </a:t>
            </a:r>
          </a:p>
          <a:p>
            <a:r>
              <a:rPr lang="en-US" sz="1800" dirty="0"/>
              <a:t>                    </a:t>
            </a:r>
          </a:p>
        </p:txBody>
      </p:sp>
    </p:spTree>
    <p:extLst>
      <p:ext uri="{BB962C8B-B14F-4D97-AF65-F5344CB8AC3E}">
        <p14:creationId xmlns:p14="http://schemas.microsoft.com/office/powerpoint/2010/main" val="201676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762000"/>
          </a:xfrm>
        </p:spPr>
        <p:txBody>
          <a:bodyPr/>
          <a:lstStyle/>
          <a:p>
            <a:pPr algn="ctr"/>
            <a:r>
              <a:rPr lang="en-US" sz="3200" b="1" dirty="0"/>
              <a:t>Indian Health Care Providers Addendum</a:t>
            </a:r>
          </a:p>
        </p:txBody>
      </p:sp>
      <p:sp>
        <p:nvSpPr>
          <p:cNvPr id="3" name="Subtitle 2"/>
          <p:cNvSpPr>
            <a:spLocks noGrp="1"/>
          </p:cNvSpPr>
          <p:nvPr>
            <p:ph type="subTitle" idx="1"/>
          </p:nvPr>
        </p:nvSpPr>
        <p:spPr>
          <a:xfrm>
            <a:off x="1600200" y="914400"/>
            <a:ext cx="6136341" cy="4724400"/>
          </a:xfrm>
        </p:spPr>
        <p:txBody>
          <a:bodyPr/>
          <a:lstStyle/>
          <a:p>
            <a:pPr marL="285750" indent="-285750">
              <a:spcAft>
                <a:spcPts val="400"/>
              </a:spcAft>
              <a:buFont typeface="Arial" panose="020B0604020202020204" pitchFamily="34" charset="0"/>
              <a:buChar char="•"/>
            </a:pPr>
            <a:r>
              <a:rPr lang="en-US" sz="1600" dirty="0"/>
              <a:t>Issuers are required to offer contracts in good faith to Indian Health Care Providers. </a:t>
            </a:r>
          </a:p>
          <a:p>
            <a:pPr marL="285750" indent="-285750">
              <a:spcAft>
                <a:spcPts val="400"/>
              </a:spcAft>
              <a:buFont typeface="Arial" panose="020B0604020202020204" pitchFamily="34" charset="0"/>
              <a:buChar char="•"/>
            </a:pPr>
            <a:r>
              <a:rPr lang="en-US" sz="1600" dirty="0"/>
              <a:t>There are some provisions pertaining to Indian Health Care Providers that are not applicable to regular QHP/Network Provider agreements.   </a:t>
            </a:r>
          </a:p>
          <a:p>
            <a:pPr marL="285750" indent="-285750">
              <a:spcAft>
                <a:spcPts val="400"/>
              </a:spcAft>
              <a:buFont typeface="Arial" panose="020B0604020202020204" pitchFamily="34" charset="0"/>
              <a:buChar char="•"/>
            </a:pPr>
            <a:r>
              <a:rPr lang="en-US" sz="1600" dirty="0"/>
              <a:t>These provisions are addressed in the document called “Model QHP Addendum for Indian Health Care Providers,”  which can be found here: </a:t>
            </a:r>
            <a:r>
              <a:rPr lang="en-US" sz="1600" dirty="0">
                <a:hlinkClick r:id="rId4"/>
              </a:rPr>
              <a:t>Carriers - Nevada Health Link - Official Website Nevada Health Link</a:t>
            </a:r>
            <a:r>
              <a:rPr lang="en-US" sz="1600" dirty="0"/>
              <a:t> </a:t>
            </a:r>
          </a:p>
          <a:p>
            <a:pPr marL="285750" indent="-285750">
              <a:spcAft>
                <a:spcPts val="400"/>
              </a:spcAft>
              <a:buFont typeface="Arial" panose="020B0604020202020204" pitchFamily="34" charset="0"/>
              <a:buChar char="•"/>
            </a:pPr>
            <a:r>
              <a:rPr lang="en-US" sz="1600" dirty="0"/>
              <a:t>Issuers who do contract with Indian Health Care Providers must sign the Addendum. The Indian Health Care Provider must also sign.</a:t>
            </a:r>
          </a:p>
          <a:p>
            <a:pPr marL="285750" indent="-285750">
              <a:spcAft>
                <a:spcPts val="400"/>
              </a:spcAft>
              <a:buFont typeface="Arial" panose="020B0604020202020204" pitchFamily="34" charset="0"/>
              <a:buChar char="•"/>
            </a:pPr>
            <a:r>
              <a:rPr lang="en-US" sz="1600" dirty="0"/>
              <a:t>The terms in the Addendum will supersede terms in regular QHP/Network Provider contracts.</a:t>
            </a:r>
          </a:p>
          <a:p>
            <a:pPr marL="285750" indent="-285750">
              <a:spcAft>
                <a:spcPts val="400"/>
              </a:spcAft>
              <a:buFont typeface="Arial" panose="020B0604020202020204" pitchFamily="34" charset="0"/>
              <a:buChar char="•"/>
            </a:pPr>
            <a:r>
              <a:rPr lang="en-US" sz="1600" dirty="0"/>
              <a:t>SSHIX will require issuers to provide a statement that good faith contracts have been offered to all applicable Indian Health Care Providers</a:t>
            </a:r>
            <a:r>
              <a:rPr lang="en-US" sz="1400" dirty="0"/>
              <a:t>.</a:t>
            </a:r>
          </a:p>
          <a:p>
            <a:endParaRPr lang="en-US" sz="1800" dirty="0">
              <a:solidFill>
                <a:schemeClr val="tx1"/>
              </a:solidFill>
            </a:endParaRPr>
          </a:p>
        </p:txBody>
      </p:sp>
    </p:spTree>
    <p:extLst>
      <p:ext uri="{BB962C8B-B14F-4D97-AF65-F5344CB8AC3E}">
        <p14:creationId xmlns:p14="http://schemas.microsoft.com/office/powerpoint/2010/main" val="8048108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750"/>
            <a:ext cx="7620000" cy="609601"/>
          </a:xfrm>
        </p:spPr>
        <p:txBody>
          <a:bodyPr/>
          <a:lstStyle/>
          <a:p>
            <a:r>
              <a:rPr lang="en-US" sz="3600" b="1" dirty="0"/>
              <a:t>Quality Reporting Strategy (QRS)</a:t>
            </a:r>
            <a:br>
              <a:rPr lang="en-US" sz="3600" b="1" dirty="0"/>
            </a:br>
            <a:endParaRPr lang="en-US" sz="1400" dirty="0">
              <a:solidFill>
                <a:schemeClr val="tx1"/>
              </a:solidFill>
            </a:endParaRPr>
          </a:p>
        </p:txBody>
      </p:sp>
      <p:sp>
        <p:nvSpPr>
          <p:cNvPr id="3" name="Subtitle 2"/>
          <p:cNvSpPr>
            <a:spLocks noGrp="1"/>
          </p:cNvSpPr>
          <p:nvPr>
            <p:ph type="subTitle" idx="1"/>
          </p:nvPr>
        </p:nvSpPr>
        <p:spPr>
          <a:xfrm>
            <a:off x="1549879" y="618226"/>
            <a:ext cx="6858000" cy="5172974"/>
          </a:xfrm>
        </p:spPr>
        <p:txBody>
          <a:bodyPr/>
          <a:lstStyle/>
          <a:p>
            <a:r>
              <a:rPr lang="en-US" sz="1800" dirty="0"/>
              <a:t>All qualifying issuers offering a QHP of any metal level through SSHIX must comply with QRS requirements and report on all quality measures defined by CMS</a:t>
            </a:r>
          </a:p>
          <a:p>
            <a:r>
              <a:rPr lang="en-US" sz="1400" dirty="0"/>
              <a:t>A qualifying issuer is an issuer that:</a:t>
            </a:r>
          </a:p>
          <a:p>
            <a:pPr marL="285750" indent="-285750">
              <a:buFont typeface="Arial" panose="020B0604020202020204" pitchFamily="34" charset="0"/>
              <a:buChar char="•"/>
            </a:pPr>
            <a:r>
              <a:rPr lang="en-US" sz="1400" dirty="0"/>
              <a:t>Offered through the Exchange in the prior year (i.e., 2021 calendar year);</a:t>
            </a:r>
          </a:p>
          <a:p>
            <a:pPr marL="285750" indent="-285750">
              <a:buFont typeface="Arial" panose="020B0604020202020204" pitchFamily="34" charset="0"/>
              <a:buChar char="•"/>
            </a:pPr>
            <a:r>
              <a:rPr lang="en-US" sz="1400" dirty="0"/>
              <a:t>Offered through the Exchange in the ratings year (i.e., 2022 calendar year) as the exact same product type; and</a:t>
            </a:r>
          </a:p>
          <a:p>
            <a:pPr marL="285750" indent="-285750">
              <a:buFont typeface="Arial" panose="020B0604020202020204" pitchFamily="34" charset="0"/>
              <a:buChar char="•"/>
            </a:pPr>
            <a:r>
              <a:rPr lang="en-US" sz="1400" dirty="0"/>
              <a:t>Meets the QRS minimum enrollment requirements:</a:t>
            </a:r>
          </a:p>
          <a:p>
            <a:r>
              <a:rPr lang="en-US" sz="1400" dirty="0"/>
              <a:t>            - Included more than 500 enrollees as of July 1 in the prior year (i.e., July        	    1,2022, and</a:t>
            </a:r>
          </a:p>
          <a:p>
            <a:r>
              <a:rPr lang="en-US" sz="1400" dirty="0"/>
              <a:t>            - Included more than 500 enrollees as of January 1 of the ratings year (i.e., 	    January 1, 2022)</a:t>
            </a:r>
          </a:p>
          <a:p>
            <a:r>
              <a:rPr lang="en-US" sz="1400" dirty="0"/>
              <a:t>Quality ratings will be posted to the Transparency page of the Nevada Health Link website: </a:t>
            </a:r>
            <a:r>
              <a:rPr lang="en-US" sz="1400" dirty="0">
                <a:hlinkClick r:id="rId3"/>
              </a:rPr>
              <a:t>Transparency - Nevada Health Link - Official Website Nevada Health Link</a:t>
            </a:r>
            <a:endParaRPr lang="en-US" sz="1400" dirty="0"/>
          </a:p>
          <a:p>
            <a:r>
              <a:rPr lang="en-US" sz="1400" dirty="0"/>
              <a:t>Please refer to the QRS and QHP Enrollee Survey Technical Guidance for 2022:</a:t>
            </a:r>
            <a:endParaRPr lang="en-US" sz="1400" dirty="0">
              <a:hlinkClick r:id="rId4"/>
            </a:endParaRPr>
          </a:p>
          <a:p>
            <a:r>
              <a:rPr lang="en-US" sz="1400" dirty="0">
                <a:hlinkClick r:id="rId5"/>
              </a:rPr>
              <a:t>https://www.cms.gov/sites/default/files/2021-10/QRS-and-QHP-Enrollee-Survey-Technical-Guidance-for-2022-508.pdf</a:t>
            </a:r>
            <a:r>
              <a:rPr lang="en-US" sz="1400" dirty="0"/>
              <a:t> and the MarketPlace Quality Initiatives website: </a:t>
            </a:r>
            <a:r>
              <a:rPr lang="en-US" sz="1400" dirty="0">
                <a:hlinkClick r:id="rId6"/>
              </a:rPr>
              <a:t>Home | CMS</a:t>
            </a:r>
            <a:r>
              <a:rPr lang="en-US" sz="1400" dirty="0"/>
              <a:t>  for more information.</a:t>
            </a:r>
          </a:p>
          <a:p>
            <a:r>
              <a:rPr lang="en-US" sz="1800" b="1" dirty="0"/>
              <a:t>Note: Child-only plans and QDP carriers are not subject to QRS reporting.</a:t>
            </a:r>
          </a:p>
          <a:p>
            <a:endParaRPr lang="en-US" sz="1800" dirty="0"/>
          </a:p>
          <a:p>
            <a:endParaRPr lang="en-US" sz="1400" dirty="0"/>
          </a:p>
          <a:p>
            <a:endParaRPr lang="en-US" sz="1400" dirty="0"/>
          </a:p>
        </p:txBody>
      </p:sp>
    </p:spTree>
    <p:extLst>
      <p:ext uri="{BB962C8B-B14F-4D97-AF65-F5344CB8AC3E}">
        <p14:creationId xmlns:p14="http://schemas.microsoft.com/office/powerpoint/2010/main" val="882725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62000"/>
          </a:xfrm>
        </p:spPr>
        <p:txBody>
          <a:bodyPr/>
          <a:lstStyle/>
          <a:p>
            <a:pPr algn="ctr"/>
            <a:r>
              <a:rPr lang="en-US" sz="3200" b="1" dirty="0"/>
              <a:t>Quality Improvement Strategy (QIS)</a:t>
            </a:r>
          </a:p>
        </p:txBody>
      </p:sp>
      <p:sp>
        <p:nvSpPr>
          <p:cNvPr id="3" name="Subtitle 2"/>
          <p:cNvSpPr>
            <a:spLocks noGrp="1"/>
          </p:cNvSpPr>
          <p:nvPr>
            <p:ph type="subTitle" idx="1"/>
          </p:nvPr>
        </p:nvSpPr>
        <p:spPr>
          <a:xfrm>
            <a:off x="1600200" y="990600"/>
            <a:ext cx="6136341" cy="4579471"/>
          </a:xfrm>
        </p:spPr>
        <p:txBody>
          <a:bodyPr/>
          <a:lstStyle/>
          <a:p>
            <a:pPr>
              <a:spcAft>
                <a:spcPts val="500"/>
              </a:spcAft>
            </a:pPr>
            <a:r>
              <a:rPr lang="en-US" sz="1800" dirty="0"/>
              <a:t>All qualifying issuers offering a QHP plan with SSHIX must comply with QIS requirements and report on all quality measures defined by CMS.</a:t>
            </a:r>
          </a:p>
          <a:p>
            <a:pPr>
              <a:spcAft>
                <a:spcPts val="500"/>
              </a:spcAft>
            </a:pPr>
            <a:r>
              <a:rPr lang="en-US" sz="1400" dirty="0"/>
              <a:t>A qualifying issuer is an issuer that:</a:t>
            </a:r>
          </a:p>
          <a:p>
            <a:pPr marL="285750" indent="-285750">
              <a:spcAft>
                <a:spcPts val="500"/>
              </a:spcAft>
              <a:buFont typeface="Arial" panose="020B0604020202020204" pitchFamily="34" charset="0"/>
              <a:buChar char="•"/>
            </a:pPr>
            <a:r>
              <a:rPr lang="en-US" sz="1400" dirty="0"/>
              <a:t>Offered coverage through the Exchange in 2022 and 2023  (two consecutive years) and will continue operating in the Exchange in 2024.* </a:t>
            </a:r>
          </a:p>
          <a:p>
            <a:pPr marL="285750" indent="-285750">
              <a:spcAft>
                <a:spcPts val="500"/>
              </a:spcAft>
              <a:buFont typeface="Arial" panose="020B0604020202020204" pitchFamily="34" charset="0"/>
              <a:buChar char="•"/>
            </a:pPr>
            <a:r>
              <a:rPr lang="en-US" sz="1400" dirty="0"/>
              <a:t>Provides family and/or adult-only medical coverage per all federal and state guidelines on Exchange.</a:t>
            </a:r>
          </a:p>
          <a:p>
            <a:pPr marL="285750" indent="-285750">
              <a:spcAft>
                <a:spcPts val="500"/>
              </a:spcAft>
              <a:buFont typeface="Arial" panose="020B0604020202020204" pitchFamily="34" charset="0"/>
              <a:buChar char="•"/>
            </a:pPr>
            <a:r>
              <a:rPr lang="en-US" sz="1400" dirty="0"/>
              <a:t>Meets the QIS minimum threshold, which is more than 500 enrollees within a product type per state as of July 1 of the prior year.</a:t>
            </a:r>
          </a:p>
          <a:p>
            <a:pPr>
              <a:spcAft>
                <a:spcPts val="500"/>
              </a:spcAft>
            </a:pPr>
            <a:r>
              <a:rPr lang="en-US" sz="1000" dirty="0"/>
              <a:t>*QIS reporting was suspended in the 2022 plan year</a:t>
            </a:r>
          </a:p>
          <a:p>
            <a:pPr>
              <a:spcAft>
                <a:spcPts val="500"/>
              </a:spcAft>
            </a:pPr>
            <a:r>
              <a:rPr lang="en-US" sz="1400" dirty="0"/>
              <a:t>Please refer to PY 22 QIS Technical Guidance and User Guide: </a:t>
            </a:r>
            <a:r>
              <a:rPr lang="en-US" sz="1400" dirty="0">
                <a:hlinkClick r:id="rId3"/>
              </a:rPr>
              <a:t>Quality Rating System and QHP Enrollee Experience Survey Technical Guidance 2023</a:t>
            </a:r>
            <a:r>
              <a:rPr lang="en-US" sz="1400" dirty="0"/>
              <a:t> and the Marketplace Quality Initiatives website: </a:t>
            </a:r>
            <a:r>
              <a:rPr lang="en-US" sz="1400" dirty="0">
                <a:hlinkClick r:id="rId4"/>
              </a:rPr>
              <a:t>Home | CMS</a:t>
            </a:r>
            <a:r>
              <a:rPr lang="en-US" sz="1400" dirty="0"/>
              <a:t> for more information.</a:t>
            </a:r>
          </a:p>
          <a:p>
            <a:r>
              <a:rPr lang="en-US" sz="1600" b="1" dirty="0"/>
              <a:t>Note: Child-only plans and QDP carriers are not subject to QRS reporting.</a:t>
            </a:r>
          </a:p>
          <a:p>
            <a:pPr>
              <a:spcAft>
                <a:spcPts val="500"/>
              </a:spcAft>
            </a:pPr>
            <a:endParaRPr lang="en-US" sz="1400" dirty="0"/>
          </a:p>
          <a:p>
            <a:pPr>
              <a:spcAft>
                <a:spcPts val="500"/>
              </a:spcAft>
            </a:pPr>
            <a:endParaRPr lang="en-US" sz="1400" dirty="0"/>
          </a:p>
          <a:p>
            <a:pPr>
              <a:spcAft>
                <a:spcPts val="500"/>
              </a:spcAft>
            </a:pPr>
            <a:endParaRPr lang="en-US" sz="1600" dirty="0"/>
          </a:p>
        </p:txBody>
      </p:sp>
    </p:spTree>
    <p:extLst>
      <p:ext uri="{BB962C8B-B14F-4D97-AF65-F5344CB8AC3E}">
        <p14:creationId xmlns:p14="http://schemas.microsoft.com/office/powerpoint/2010/main" val="1456891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81000"/>
            <a:ext cx="9144000" cy="762000"/>
          </a:xfrm>
        </p:spPr>
        <p:txBody>
          <a:bodyPr/>
          <a:lstStyle/>
          <a:p>
            <a:pPr algn="ctr"/>
            <a:r>
              <a:rPr lang="en-US" sz="3200" b="1" dirty="0"/>
              <a:t>Quality Improvement Strategy (cont.)</a:t>
            </a:r>
          </a:p>
        </p:txBody>
      </p:sp>
      <p:graphicFrame>
        <p:nvGraphicFramePr>
          <p:cNvPr id="4" name="Table 3"/>
          <p:cNvGraphicFramePr>
            <a:graphicFrameLocks noGrp="1"/>
          </p:cNvGraphicFramePr>
          <p:nvPr>
            <p:extLst>
              <p:ext uri="{D42A27DB-BD31-4B8C-83A1-F6EECF244321}">
                <p14:modId xmlns:p14="http://schemas.microsoft.com/office/powerpoint/2010/main" val="4224733015"/>
              </p:ext>
            </p:extLst>
          </p:nvPr>
        </p:nvGraphicFramePr>
        <p:xfrm>
          <a:off x="1676400" y="1209136"/>
          <a:ext cx="6934200" cy="3894048"/>
        </p:xfrm>
        <a:graphic>
          <a:graphicData uri="http://schemas.openxmlformats.org/drawingml/2006/table">
            <a:tbl>
              <a:tblPr firstRow="1" firstCol="1" bandRow="1">
                <a:tableStyleId>{BC89EF96-8CEA-46FF-86C4-4CE0E7609802}</a:tableStyleId>
              </a:tblPr>
              <a:tblGrid>
                <a:gridCol w="1371600">
                  <a:extLst>
                    <a:ext uri="{9D8B030D-6E8A-4147-A177-3AD203B41FA5}">
                      <a16:colId xmlns:a16="http://schemas.microsoft.com/office/drawing/2014/main" val="20000"/>
                    </a:ext>
                  </a:extLst>
                </a:gridCol>
                <a:gridCol w="1340784">
                  <a:extLst>
                    <a:ext uri="{9D8B030D-6E8A-4147-A177-3AD203B41FA5}">
                      <a16:colId xmlns:a16="http://schemas.microsoft.com/office/drawing/2014/main" val="20001"/>
                    </a:ext>
                  </a:extLst>
                </a:gridCol>
                <a:gridCol w="1356192">
                  <a:extLst>
                    <a:ext uri="{9D8B030D-6E8A-4147-A177-3AD203B41FA5}">
                      <a16:colId xmlns:a16="http://schemas.microsoft.com/office/drawing/2014/main" val="20002"/>
                    </a:ext>
                  </a:extLst>
                </a:gridCol>
                <a:gridCol w="1356612">
                  <a:extLst>
                    <a:ext uri="{9D8B030D-6E8A-4147-A177-3AD203B41FA5}">
                      <a16:colId xmlns:a16="http://schemas.microsoft.com/office/drawing/2014/main" val="20003"/>
                    </a:ext>
                  </a:extLst>
                </a:gridCol>
                <a:gridCol w="1509012">
                  <a:extLst>
                    <a:ext uri="{9D8B030D-6E8A-4147-A177-3AD203B41FA5}">
                      <a16:colId xmlns:a16="http://schemas.microsoft.com/office/drawing/2014/main" val="20004"/>
                    </a:ext>
                  </a:extLst>
                </a:gridCol>
              </a:tblGrid>
              <a:tr h="1524000">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Calendar Year of Implementation</a:t>
                      </a: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 Plan Submission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Implementation</a:t>
                      </a: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 Plan (Plan Year) if Minimum Enrollment Threshold Met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Initial</a:t>
                      </a: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 Progress Report (Plan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Calendar Year of Minimum Enrollment Reassessment</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Subsequent Progress Report (Plan Year)</a:t>
                      </a: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 if Minimum Enrollment Threshold is Met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96256">
                <a:tc>
                  <a:txBody>
                    <a:bodyPr/>
                    <a:lstStyle/>
                    <a:p>
                      <a:pPr marL="0" marR="0" algn="ctr">
                        <a:lnSpc>
                          <a:spcPct val="107000"/>
                        </a:lnSpc>
                        <a:spcBef>
                          <a:spcPts val="0"/>
                        </a:spcBef>
                        <a:spcAft>
                          <a:spcPts val="0"/>
                        </a:spcAft>
                      </a:pPr>
                      <a:r>
                        <a:rPr lang="en-US" sz="1400" dirty="0">
                          <a:effectLst/>
                        </a:rPr>
                        <a:t>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2018</a:t>
                      </a:r>
                    </a:p>
                  </a:txBody>
                  <a:tcPr marL="68580" marR="68580" marT="0" marB="0" anchor="ctr"/>
                </a:tc>
                <a:tc>
                  <a:txBody>
                    <a:bodyPr/>
                    <a:lstStyle/>
                    <a:p>
                      <a:pPr marL="0" marR="0" algn="ctr">
                        <a:lnSpc>
                          <a:spcPct val="107000"/>
                        </a:lnSpc>
                        <a:spcBef>
                          <a:spcPts val="0"/>
                        </a:spcBef>
                        <a:spcAft>
                          <a:spcPts val="0"/>
                        </a:spcAft>
                      </a:pPr>
                      <a:r>
                        <a:rPr lang="en-US" sz="1400" dirty="0">
                          <a:effectLst/>
                        </a:rPr>
                        <a:t>2019 and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2023 and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96256">
                <a:tc>
                  <a:txBody>
                    <a:bodyPr/>
                    <a:lstStyle/>
                    <a:p>
                      <a:pPr marL="0" marR="0" algn="ctr">
                        <a:lnSpc>
                          <a:spcPct val="107000"/>
                        </a:lnSpc>
                        <a:spcBef>
                          <a:spcPts val="0"/>
                        </a:spcBef>
                        <a:spcAft>
                          <a:spcPts val="0"/>
                        </a:spcAft>
                      </a:pPr>
                      <a:r>
                        <a:rPr lang="en-US" sz="1400" dirty="0">
                          <a:effectLst/>
                        </a:rPr>
                        <a:t>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nchor="ctr"/>
                </a:tc>
                <a:tc>
                  <a:txBody>
                    <a:bodyPr/>
                    <a:lstStyle/>
                    <a:p>
                      <a:pPr marL="0" marR="0" algn="ctr">
                        <a:lnSpc>
                          <a:spcPct val="107000"/>
                        </a:lnSpc>
                        <a:spcBef>
                          <a:spcPts val="0"/>
                        </a:spcBef>
                        <a:spcAft>
                          <a:spcPts val="0"/>
                        </a:spcAft>
                      </a:pPr>
                      <a:r>
                        <a:rPr lang="en-US" sz="1400" dirty="0">
                          <a:effectLst/>
                        </a:rPr>
                        <a:t>2020 and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2023 and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96256">
                <a:tc>
                  <a:txBody>
                    <a:bodyPr/>
                    <a:lstStyle/>
                    <a:p>
                      <a:pPr marL="0" marR="0" algn="ctr">
                        <a:lnSpc>
                          <a:spcPct val="107000"/>
                        </a:lnSpc>
                        <a:spcBef>
                          <a:spcPts val="0"/>
                        </a:spcBef>
                        <a:spcAft>
                          <a:spcPts val="0"/>
                        </a:spcAft>
                      </a:pPr>
                      <a:r>
                        <a:rPr lang="en-US" sz="1400" dirty="0">
                          <a:effectLst/>
                        </a:rPr>
                        <a:t>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nchor="ctr"/>
                </a:tc>
                <a:tc>
                  <a:txBody>
                    <a:bodyPr/>
                    <a:lstStyle/>
                    <a:p>
                      <a:pPr marL="0" marR="0" algn="ctr">
                        <a:lnSpc>
                          <a:spcPct val="107000"/>
                        </a:lnSpc>
                        <a:spcBef>
                          <a:spcPts val="0"/>
                        </a:spcBef>
                        <a:spcAft>
                          <a:spcPts val="0"/>
                        </a:spcAft>
                      </a:pPr>
                      <a:r>
                        <a:rPr lang="en-US" sz="1400" dirty="0">
                          <a:effectLst/>
                        </a:rPr>
                        <a:t>2023 and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2023 and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96256">
                <a:tc>
                  <a:txBody>
                    <a:bodyPr/>
                    <a:lstStyle/>
                    <a:p>
                      <a:pPr marL="0" marR="0" algn="ctr">
                        <a:lnSpc>
                          <a:spcPct val="107000"/>
                        </a:lnSpc>
                        <a:spcBef>
                          <a:spcPts val="0"/>
                        </a:spcBef>
                        <a:spcAft>
                          <a:spcPts val="0"/>
                        </a:spcAft>
                      </a:pPr>
                      <a:r>
                        <a:rPr lang="en-US" sz="1400" dirty="0">
                          <a:effectLst/>
                        </a:rPr>
                        <a:t>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2022</a:t>
                      </a:r>
                    </a:p>
                  </a:txBody>
                  <a:tcPr marL="68580" marR="68580" marT="0" marB="0" anchor="ctr"/>
                </a:tc>
                <a:tc>
                  <a:txBody>
                    <a:bodyPr/>
                    <a:lstStyle/>
                    <a:p>
                      <a:pPr marL="0" marR="0" algn="ctr">
                        <a:lnSpc>
                          <a:spcPct val="107000"/>
                        </a:lnSpc>
                        <a:spcBef>
                          <a:spcPts val="0"/>
                        </a:spcBef>
                        <a:spcAft>
                          <a:spcPts val="0"/>
                        </a:spcAft>
                      </a:pPr>
                      <a:r>
                        <a:rPr lang="en-US" sz="1400" dirty="0">
                          <a:effectLst/>
                        </a:rPr>
                        <a:t>2023 and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2024 and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96256">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2022</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2023 and 2024</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2024</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2025 and 2026</a:t>
                      </a:r>
                    </a:p>
                  </a:txBody>
                  <a:tcPr marL="68580" marR="68580" marT="0" marB="0" anchor="ctr"/>
                </a:tc>
                <a:extLst>
                  <a:ext uri="{0D108BD9-81ED-4DB2-BD59-A6C34878D82A}">
                    <a16:rowId xmlns:a16="http://schemas.microsoft.com/office/drawing/2014/main" val="10005"/>
                  </a:ext>
                </a:extLst>
              </a:tr>
              <a:tr h="296256">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2023</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2024 and 2025</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2025</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2026 and 2027</a:t>
                      </a:r>
                    </a:p>
                  </a:txBody>
                  <a:tcPr marL="68580" marR="68580" marT="0" marB="0" anchor="ctr"/>
                </a:tc>
                <a:extLst>
                  <a:ext uri="{0D108BD9-81ED-4DB2-BD59-A6C34878D82A}">
                    <a16:rowId xmlns:a16="http://schemas.microsoft.com/office/drawing/2014/main" val="10006"/>
                  </a:ext>
                </a:extLst>
              </a:tr>
              <a:tr h="296256">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2024</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2024</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2025 and 2026</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2026</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2027 and 2028</a:t>
                      </a:r>
                    </a:p>
                  </a:txBody>
                  <a:tcPr marL="68580" marR="68580" marT="0" marB="0" anchor="ctr"/>
                </a:tc>
                <a:extLst>
                  <a:ext uri="{0D108BD9-81ED-4DB2-BD59-A6C34878D82A}">
                    <a16:rowId xmlns:a16="http://schemas.microsoft.com/office/drawing/2014/main" val="163441341"/>
                  </a:ext>
                </a:extLst>
              </a:tr>
              <a:tr h="296256">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1753232"/>
                  </a:ext>
                </a:extLst>
              </a:tr>
            </a:tbl>
          </a:graphicData>
        </a:graphic>
      </p:graphicFrame>
      <p:sp>
        <p:nvSpPr>
          <p:cNvPr id="14" name="Rectangle 13"/>
          <p:cNvSpPr/>
          <p:nvPr/>
        </p:nvSpPr>
        <p:spPr>
          <a:xfrm>
            <a:off x="1562100" y="5105400"/>
            <a:ext cx="6019800" cy="461665"/>
          </a:xfrm>
          <a:prstGeom prst="rect">
            <a:avLst/>
          </a:prstGeom>
        </p:spPr>
        <p:txBody>
          <a:bodyPr wrap="square">
            <a:spAutoFit/>
          </a:bodyPr>
          <a:lstStyle/>
          <a:p>
            <a:r>
              <a:rPr lang="en-US" sz="1200" dirty="0">
                <a:highlight>
                  <a:srgbClr val="FFFF00"/>
                </a:highlight>
              </a:rPr>
              <a:t>Note - There were no QIS submissions in calendar year 2020 for the 2021 Plan Year due to the suspension of data collection for the 2021 Plan Year.</a:t>
            </a:r>
          </a:p>
        </p:txBody>
      </p:sp>
    </p:spTree>
    <p:extLst>
      <p:ext uri="{BB962C8B-B14F-4D97-AF65-F5344CB8AC3E}">
        <p14:creationId xmlns:p14="http://schemas.microsoft.com/office/powerpoint/2010/main" val="2201461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43312"/>
            <a:ext cx="5679141" cy="1109488"/>
          </a:xfrm>
        </p:spPr>
        <p:txBody>
          <a:bodyPr/>
          <a:lstStyle/>
          <a:p>
            <a:r>
              <a:rPr lang="en-US" b="1" dirty="0"/>
              <a:t>2024 QDP Certification Standards</a:t>
            </a:r>
          </a:p>
        </p:txBody>
      </p:sp>
    </p:spTree>
    <p:extLst>
      <p:ext uri="{BB962C8B-B14F-4D97-AF65-F5344CB8AC3E}">
        <p14:creationId xmlns:p14="http://schemas.microsoft.com/office/powerpoint/2010/main" val="363822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8701" y="193893"/>
            <a:ext cx="5185252" cy="1330107"/>
          </a:xfrm>
        </p:spPr>
        <p:txBody>
          <a:bodyPr/>
          <a:lstStyle/>
          <a:p>
            <a:pPr algn="ctr"/>
            <a:r>
              <a:rPr lang="en-US" b="1" dirty="0"/>
              <a:t>Calendar Year 2024 Issuer Fees</a:t>
            </a:r>
          </a:p>
        </p:txBody>
      </p:sp>
      <p:sp>
        <p:nvSpPr>
          <p:cNvPr id="3" name="Subtitle 2"/>
          <p:cNvSpPr>
            <a:spLocks noGrp="1"/>
          </p:cNvSpPr>
          <p:nvPr>
            <p:ph type="subTitle" idx="1"/>
          </p:nvPr>
        </p:nvSpPr>
        <p:spPr>
          <a:xfrm>
            <a:off x="2471937" y="1524000"/>
            <a:ext cx="5185252" cy="2743200"/>
          </a:xfrm>
        </p:spPr>
        <p:txBody>
          <a:bodyPr/>
          <a:lstStyle/>
          <a:p>
            <a:r>
              <a:rPr lang="en-US" sz="1800" dirty="0"/>
              <a:t>Fees for the calendar year 2024 will remain the same as the 2023 calendar year. </a:t>
            </a:r>
          </a:p>
          <a:p>
            <a:endParaRPr lang="en-US" sz="1800" dirty="0">
              <a:hlinkClick r:id="rId3"/>
            </a:endParaRPr>
          </a:p>
          <a:p>
            <a:pPr marL="285750" indent="-285750">
              <a:buFont typeface="Arial" panose="020B0604020202020204" pitchFamily="34" charset="0"/>
              <a:buChar char="•"/>
            </a:pPr>
            <a:endParaRPr lang="en-US" sz="1800" dirty="0">
              <a:hlinkClick r:id="rId3"/>
            </a:endParaRPr>
          </a:p>
          <a:p>
            <a:pPr marL="285750" indent="-285750">
              <a:buFont typeface="Arial" panose="020B0604020202020204" pitchFamily="34" charset="0"/>
              <a:buChar char="•"/>
            </a:pPr>
            <a:endParaRPr lang="en-US" sz="1800" dirty="0">
              <a:hlinkClick r:id="rId3"/>
            </a:endParaRPr>
          </a:p>
          <a:p>
            <a:pPr marL="285750" indent="-285750">
              <a:buFont typeface="Arial" panose="020B0604020202020204" pitchFamily="34" charset="0"/>
              <a:buChar char="•"/>
            </a:pPr>
            <a:endParaRPr lang="en-US" sz="1800" dirty="0">
              <a:hlinkClick r:id="rId3"/>
            </a:endParaRPr>
          </a:p>
          <a:p>
            <a:endParaRPr lang="en-US" sz="1800" dirty="0">
              <a:hlinkClick r:id="rId3"/>
            </a:endParaRPr>
          </a:p>
          <a:p>
            <a:endParaRPr lang="en-US" sz="2200" dirty="0">
              <a:hlinkClick r:id="rId3"/>
            </a:endParaRPr>
          </a:p>
          <a:p>
            <a:r>
              <a:rPr lang="en-US" sz="2000" dirty="0">
                <a:hlinkClick r:id="rId3"/>
              </a:rPr>
              <a:t>Carriers - Nevada Health Link - Official Website Nevada Health Link</a:t>
            </a:r>
            <a:endParaRPr lang="en-US" sz="2200" dirty="0">
              <a:hlinkClick r:id="rId3"/>
            </a:endParaRPr>
          </a:p>
        </p:txBody>
      </p:sp>
      <p:graphicFrame>
        <p:nvGraphicFramePr>
          <p:cNvPr id="8" name="Table 7"/>
          <p:cNvGraphicFramePr>
            <a:graphicFrameLocks noGrp="1"/>
          </p:cNvGraphicFramePr>
          <p:nvPr>
            <p:extLst>
              <p:ext uri="{D42A27DB-BD31-4B8C-83A1-F6EECF244321}">
                <p14:modId xmlns:p14="http://schemas.microsoft.com/office/powerpoint/2010/main" val="3359253236"/>
              </p:ext>
            </p:extLst>
          </p:nvPr>
        </p:nvGraphicFramePr>
        <p:xfrm>
          <a:off x="3048000" y="2407984"/>
          <a:ext cx="3632835" cy="1571815"/>
        </p:xfrm>
        <a:graphic>
          <a:graphicData uri="http://schemas.openxmlformats.org/drawingml/2006/table">
            <a:tbl>
              <a:tblPr firstRow="1" firstCol="1" bandRow="1"/>
              <a:tblGrid>
                <a:gridCol w="2204085">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tblGrid>
              <a:tr h="603948">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Percent of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Premium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36550">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Qualified Health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8000">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Qualified Dental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23241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762000"/>
          </a:xfrm>
        </p:spPr>
        <p:txBody>
          <a:bodyPr/>
          <a:lstStyle/>
          <a:p>
            <a:pPr algn="ctr"/>
            <a:r>
              <a:rPr lang="en-US" sz="3200" b="1" dirty="0"/>
              <a:t>QDPs On Exchange</a:t>
            </a:r>
          </a:p>
        </p:txBody>
      </p:sp>
      <p:sp>
        <p:nvSpPr>
          <p:cNvPr id="3" name="Subtitle 2"/>
          <p:cNvSpPr>
            <a:spLocks noGrp="1"/>
          </p:cNvSpPr>
          <p:nvPr>
            <p:ph type="subTitle" idx="1"/>
          </p:nvPr>
        </p:nvSpPr>
        <p:spPr>
          <a:xfrm>
            <a:off x="1752600" y="1143000"/>
            <a:ext cx="6136341" cy="4579471"/>
          </a:xfrm>
        </p:spPr>
        <p:txBody>
          <a:bodyPr lIns="91440" tIns="45720" rIns="91440" bIns="45720" anchor="t"/>
          <a:lstStyle/>
          <a:p>
            <a:pPr algn="just">
              <a:spcAft>
                <a:spcPts val="400"/>
              </a:spcAft>
            </a:pPr>
            <a:r>
              <a:rPr lang="en-US" sz="2000" dirty="0"/>
              <a:t>On Exchange Standards:</a:t>
            </a:r>
          </a:p>
          <a:p>
            <a:pPr marL="342900" indent="-342900" fontAlgn="base">
              <a:spcAft>
                <a:spcPct val="0"/>
              </a:spcAft>
              <a:buFont typeface="Arial" panose="020B0604020202020204" pitchFamily="34" charset="0"/>
              <a:buChar char="•"/>
            </a:pPr>
            <a:r>
              <a:rPr lang="en-US" sz="2000" kern="0" dirty="0">
                <a:solidFill>
                  <a:srgbClr val="000000"/>
                </a:solidFill>
              </a:rPr>
              <a:t>QDPs must have the plan's actuarial value of coverage for pediatric dental EHBs.</a:t>
            </a:r>
          </a:p>
          <a:p>
            <a:pPr>
              <a:spcAft>
                <a:spcPct val="0"/>
              </a:spcAft>
            </a:pPr>
            <a:endParaRPr lang="en-US" sz="2000" kern="0" dirty="0">
              <a:solidFill>
                <a:srgbClr val="000000"/>
              </a:solidFill>
            </a:endParaRPr>
          </a:p>
          <a:p>
            <a:pPr marL="342900" indent="-342900">
              <a:spcAft>
                <a:spcPct val="0"/>
              </a:spcAft>
              <a:buFont typeface="Arial" panose="020B0604020202020204" pitchFamily="34" charset="0"/>
              <a:buChar char="•"/>
            </a:pPr>
            <a:r>
              <a:rPr lang="en-US" sz="2000" kern="0" dirty="0">
                <a:solidFill>
                  <a:srgbClr val="000000"/>
                </a:solidFill>
              </a:rPr>
              <a:t>For a network dental plan, only in-network charges are counted toward the development of the actuarial value.</a:t>
            </a:r>
          </a:p>
          <a:p>
            <a:pPr fontAlgn="base">
              <a:spcAft>
                <a:spcPct val="0"/>
              </a:spcAft>
            </a:pPr>
            <a:endParaRPr lang="en-US" sz="2000" kern="0" dirty="0">
              <a:solidFill>
                <a:srgbClr val="000000"/>
              </a:solidFill>
            </a:endParaRPr>
          </a:p>
          <a:p>
            <a:pPr marL="342900" indent="-342900" fontAlgn="base">
              <a:spcAft>
                <a:spcPct val="0"/>
              </a:spcAft>
              <a:buFont typeface="Arial" panose="020B0604020202020204" pitchFamily="34" charset="0"/>
              <a:buChar char="•"/>
            </a:pPr>
            <a:r>
              <a:rPr lang="en-US" sz="2000" kern="0" dirty="0">
                <a:solidFill>
                  <a:srgbClr val="000000"/>
                </a:solidFill>
              </a:rPr>
              <a:t>HIOS Plan IDs can remain the same as plan year 2023, even with changes in cost-share.</a:t>
            </a:r>
          </a:p>
          <a:p>
            <a:pPr fontAlgn="base">
              <a:spcAft>
                <a:spcPct val="0"/>
              </a:spcAft>
            </a:pPr>
            <a:endParaRPr lang="en-US" sz="2000" kern="0" dirty="0">
              <a:solidFill>
                <a:srgbClr val="000000"/>
              </a:solidFill>
            </a:endParaRPr>
          </a:p>
          <a:p>
            <a:pPr marL="342900" indent="-342900" fontAlgn="base">
              <a:spcAft>
                <a:spcPct val="0"/>
              </a:spcAft>
              <a:buFont typeface="Arial" panose="020B0604020202020204" pitchFamily="34" charset="0"/>
              <a:buChar char="•"/>
            </a:pPr>
            <a:r>
              <a:rPr lang="en-US" sz="2000" kern="0" dirty="0">
                <a:solidFill>
                  <a:srgbClr val="000000"/>
                </a:solidFill>
              </a:rPr>
              <a:t>Plan Year 2024 QDP plans will be eligible for purchase without the purchase of a QHP plan.</a:t>
            </a:r>
            <a:endParaRPr lang="en-US" sz="2000" dirty="0"/>
          </a:p>
          <a:p>
            <a:pPr algn="just"/>
            <a:endParaRPr lang="en-US" sz="1400" dirty="0"/>
          </a:p>
        </p:txBody>
      </p:sp>
    </p:spTree>
    <p:extLst>
      <p:ext uri="{BB962C8B-B14F-4D97-AF65-F5344CB8AC3E}">
        <p14:creationId xmlns:p14="http://schemas.microsoft.com/office/powerpoint/2010/main" val="153778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76200"/>
            <a:ext cx="7010400" cy="762000"/>
          </a:xfrm>
        </p:spPr>
        <p:txBody>
          <a:bodyPr/>
          <a:lstStyle/>
          <a:p>
            <a:pPr algn="ctr"/>
            <a:r>
              <a:rPr lang="en-US" sz="3200" b="1" dirty="0"/>
              <a:t>Plan Year 2024 QDP Timeline</a:t>
            </a:r>
          </a:p>
        </p:txBody>
      </p:sp>
      <p:sp>
        <p:nvSpPr>
          <p:cNvPr id="3" name="Subtitle 2"/>
          <p:cNvSpPr>
            <a:spLocks noGrp="1"/>
          </p:cNvSpPr>
          <p:nvPr>
            <p:ph type="subTitle" idx="1"/>
          </p:nvPr>
        </p:nvSpPr>
        <p:spPr/>
        <p:txBody>
          <a:bodyPr/>
          <a:lstStyle/>
          <a:p>
            <a:pPr fontAlgn="t"/>
            <a:r>
              <a:rPr lang="en-US" dirty="0"/>
              <a:t> </a:t>
            </a:r>
            <a:endParaRPr lang="en-US" sz="1400" dirty="0"/>
          </a:p>
        </p:txBody>
      </p:sp>
      <p:graphicFrame>
        <p:nvGraphicFramePr>
          <p:cNvPr id="5" name="Table 4">
            <a:extLst>
              <a:ext uri="{FF2B5EF4-FFF2-40B4-BE49-F238E27FC236}">
                <a16:creationId xmlns:a16="http://schemas.microsoft.com/office/drawing/2014/main" id="{F1E63FD0-EDCF-C00D-5A32-BAEE3D1F55C9}"/>
              </a:ext>
            </a:extLst>
          </p:cNvPr>
          <p:cNvGraphicFramePr>
            <a:graphicFrameLocks noGrp="1"/>
          </p:cNvGraphicFramePr>
          <p:nvPr>
            <p:extLst>
              <p:ext uri="{D42A27DB-BD31-4B8C-83A1-F6EECF244321}">
                <p14:modId xmlns:p14="http://schemas.microsoft.com/office/powerpoint/2010/main" val="3857897711"/>
              </p:ext>
            </p:extLst>
          </p:nvPr>
        </p:nvGraphicFramePr>
        <p:xfrm>
          <a:off x="1828800" y="609600"/>
          <a:ext cx="6477000" cy="4868269"/>
        </p:xfrm>
        <a:graphic>
          <a:graphicData uri="http://schemas.openxmlformats.org/drawingml/2006/table">
            <a:tbl>
              <a:tblPr firstRow="1" firstCol="1" bandRow="1">
                <a:tableStyleId>{9DCAF9ED-07DC-4A11-8D7F-57B35C25682E}</a:tableStyleId>
              </a:tblPr>
              <a:tblGrid>
                <a:gridCol w="4760205">
                  <a:extLst>
                    <a:ext uri="{9D8B030D-6E8A-4147-A177-3AD203B41FA5}">
                      <a16:colId xmlns:a16="http://schemas.microsoft.com/office/drawing/2014/main" val="20000"/>
                    </a:ext>
                  </a:extLst>
                </a:gridCol>
                <a:gridCol w="1716795">
                  <a:extLst>
                    <a:ext uri="{9D8B030D-6E8A-4147-A177-3AD203B41FA5}">
                      <a16:colId xmlns:a16="http://schemas.microsoft.com/office/drawing/2014/main" val="20001"/>
                    </a:ext>
                  </a:extLst>
                </a:gridCol>
              </a:tblGrid>
              <a:tr h="381000">
                <a:tc>
                  <a:txBody>
                    <a:bodyPr/>
                    <a:lstStyle/>
                    <a:p>
                      <a:pPr marL="0" marR="473075" algn="ctr">
                        <a:lnSpc>
                          <a:spcPct val="113000"/>
                        </a:lnSpc>
                        <a:spcBef>
                          <a:spcPts val="0"/>
                        </a:spcBef>
                        <a:spcAft>
                          <a:spcPts val="0"/>
                        </a:spcAft>
                      </a:pPr>
                      <a:r>
                        <a:rPr lang="en-US" sz="1200" b="0" spc="-5" dirty="0">
                          <a:effectLst/>
                        </a:rPr>
                        <a:t> Activity</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gn="ctr">
                        <a:lnSpc>
                          <a:spcPct val="113000"/>
                        </a:lnSpc>
                        <a:spcBef>
                          <a:spcPts val="0"/>
                        </a:spcBef>
                        <a:spcAft>
                          <a:spcPts val="0"/>
                        </a:spcAft>
                      </a:pPr>
                      <a:r>
                        <a:rPr lang="en-US" sz="1200" b="0" spc="-5" dirty="0">
                          <a:effectLst/>
                        </a:rPr>
                        <a:t>Deadline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5512">
                <a:tc>
                  <a:txBody>
                    <a:bodyPr/>
                    <a:lstStyle/>
                    <a:p>
                      <a:pPr marL="0" marR="473075">
                        <a:lnSpc>
                          <a:spcPct val="113000"/>
                        </a:lnSpc>
                        <a:spcBef>
                          <a:spcPts val="0"/>
                        </a:spcBef>
                        <a:spcAft>
                          <a:spcPts val="0"/>
                        </a:spcAft>
                      </a:pPr>
                      <a:r>
                        <a:rPr lang="en-US" sz="1200" b="0" kern="1200" dirty="0">
                          <a:effectLst/>
                        </a:rPr>
                        <a:t>Issuer submit Intent to EDI Test Form with SSHIX - </a:t>
                      </a:r>
                      <a:r>
                        <a:rPr lang="en-US" sz="1200" b="1" kern="1200" dirty="0">
                          <a:effectLst/>
                        </a:rPr>
                        <a:t>Required</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spc="-5" dirty="0">
                          <a:effectLst/>
                          <a:latin typeface="Times New Roman" panose="02020603050405020304" pitchFamily="18" charset="0"/>
                          <a:ea typeface="Times New Roman" panose="02020603050405020304" pitchFamily="18" charset="0"/>
                          <a:cs typeface="Times New Roman" panose="02020603050405020304" pitchFamily="18" charset="0"/>
                        </a:rPr>
                        <a:t>4/3/2023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5512">
                <a:tc>
                  <a:txBody>
                    <a:bodyPr/>
                    <a:lstStyle/>
                    <a:p>
                      <a:pPr marL="0" marR="473075">
                        <a:lnSpc>
                          <a:spcPct val="113000"/>
                        </a:lnSpc>
                        <a:spcBef>
                          <a:spcPts val="0"/>
                        </a:spcBef>
                        <a:spcAft>
                          <a:spcPts val="0"/>
                        </a:spcAft>
                      </a:pPr>
                      <a:r>
                        <a:rPr lang="en-US" sz="1200" b="0" kern="1200" dirty="0">
                          <a:effectLst/>
                        </a:rPr>
                        <a:t>Issuers submit</a:t>
                      </a:r>
                      <a:r>
                        <a:rPr lang="en-US" sz="1200" b="0" kern="1200" baseline="0" dirty="0">
                          <a:effectLst/>
                        </a:rPr>
                        <a:t> Intent to Sell Form with SSHIX – </a:t>
                      </a:r>
                      <a:r>
                        <a:rPr lang="en-US" sz="1200" b="1" kern="1200" baseline="0" dirty="0">
                          <a:effectLst/>
                        </a:rPr>
                        <a:t>Required</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indent="0" algn="l" defTabSz="457200" rtl="0" eaLnBrk="1" fontAlgn="auto" latinLnBrk="0" hangingPunct="1">
                        <a:lnSpc>
                          <a:spcPct val="113000"/>
                        </a:lnSpc>
                        <a:spcBef>
                          <a:spcPts val="0"/>
                        </a:spcBef>
                        <a:spcAft>
                          <a:spcPts val="0"/>
                        </a:spcAft>
                        <a:buClrTx/>
                        <a:buSzTx/>
                        <a:buFontTx/>
                        <a:buNone/>
                        <a:tabLst/>
                        <a:defRPr/>
                      </a:pPr>
                      <a:r>
                        <a:rPr lang="en-US" sz="1200" b="0" spc="-5" dirty="0">
                          <a:effectLst/>
                        </a:rPr>
                        <a:t>4/3/2023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marL="0" marR="473075">
                        <a:lnSpc>
                          <a:spcPct val="113000"/>
                        </a:lnSpc>
                        <a:spcBef>
                          <a:spcPts val="0"/>
                        </a:spcBef>
                        <a:spcAft>
                          <a:spcPts val="0"/>
                        </a:spcAft>
                      </a:pPr>
                      <a:r>
                        <a:rPr lang="en-US" sz="1200" b="0" baseline="0" dirty="0">
                          <a:effectLst/>
                          <a:latin typeface="+mn-lt"/>
                          <a:ea typeface="Times New Roman" panose="02020603050405020304" pitchFamily="18" charset="0"/>
                          <a:cs typeface="Times New Roman" panose="02020603050405020304" pitchFamily="18" charset="0"/>
                        </a:rPr>
                        <a:t>CMS QHP Enrollee Survey data submission deadline</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5/19/2023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4800">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HHS-approved</a:t>
                      </a:r>
                      <a:r>
                        <a:rPr lang="en-US" sz="1200" b="0" baseline="0" dirty="0">
                          <a:effectLst/>
                          <a:latin typeface="+mn-lt"/>
                          <a:ea typeface="Times New Roman" panose="02020603050405020304" pitchFamily="18" charset="0"/>
                          <a:cs typeface="Times New Roman" panose="02020603050405020304" pitchFamily="18" charset="0"/>
                        </a:rPr>
                        <a:t> QHP Enrollee Survey vendor securely submits the QHP Enrollee Survey response data to CMS </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5/24/2023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4800">
                <a:tc>
                  <a:txBody>
                    <a:bodyPr/>
                    <a:lstStyle/>
                    <a:p>
                      <a:pPr marL="0" marR="473075">
                        <a:lnSpc>
                          <a:spcPct val="113000"/>
                        </a:lnSpc>
                        <a:spcBef>
                          <a:spcPts val="0"/>
                        </a:spcBef>
                        <a:spcAft>
                          <a:spcPts val="0"/>
                        </a:spcAft>
                      </a:pPr>
                      <a:r>
                        <a:rPr lang="en-US" sz="1200" b="1" kern="1200" dirty="0">
                          <a:effectLst/>
                        </a:rPr>
                        <a:t>Binder submission</a:t>
                      </a:r>
                      <a:r>
                        <a:rPr lang="en-US" sz="1200" b="1" kern="1200" baseline="0" dirty="0">
                          <a:effectLst/>
                        </a:rPr>
                        <a:t> due in SERFF</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spc="-5" dirty="0">
                          <a:effectLst/>
                        </a:rPr>
                        <a:t>5/31/2023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4800">
                <a:tc>
                  <a:txBody>
                    <a:bodyPr/>
                    <a:lstStyle/>
                    <a:p>
                      <a:pPr marL="0" marR="473075">
                        <a:lnSpc>
                          <a:spcPct val="113000"/>
                        </a:lnSpc>
                        <a:spcBef>
                          <a:spcPts val="0"/>
                        </a:spcBef>
                        <a:spcAft>
                          <a:spcPts val="0"/>
                        </a:spcAft>
                      </a:pPr>
                      <a:r>
                        <a:rPr lang="en-US" sz="1200" b="0" kern="1200" dirty="0">
                          <a:effectLst/>
                        </a:rPr>
                        <a:t>SSHIX initial review of binder data submitted</a:t>
                      </a:r>
                      <a:r>
                        <a:rPr lang="en-US" sz="1200" b="0" kern="1200" baseline="0" dirty="0">
                          <a:effectLst/>
                        </a:rPr>
                        <a:t> in SERFF</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spc="-5" dirty="0">
                          <a:effectLst/>
                        </a:rPr>
                        <a:t>5/31 - 7/13/2023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4800">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QHP</a:t>
                      </a:r>
                      <a:r>
                        <a:rPr lang="en-US" sz="1200" b="0" baseline="0" dirty="0">
                          <a:effectLst/>
                          <a:latin typeface="+mn-lt"/>
                          <a:ea typeface="Times New Roman" panose="02020603050405020304" pitchFamily="18" charset="0"/>
                          <a:cs typeface="Times New Roman" panose="02020603050405020304" pitchFamily="18" charset="0"/>
                        </a:rPr>
                        <a:t> issuer submits the validated QRS clinical measure data, with attestation, to CMS via NCQA’s Interactive Data Submission System (IDSS)</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6/15/2023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4800">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Initial</a:t>
                      </a:r>
                      <a:r>
                        <a:rPr lang="en-US" sz="1200" b="0" baseline="0" dirty="0">
                          <a:effectLst/>
                          <a:latin typeface="+mn-lt"/>
                          <a:ea typeface="Times New Roman" panose="02020603050405020304" pitchFamily="18" charset="0"/>
                          <a:cs typeface="Times New Roman" panose="02020603050405020304" pitchFamily="18" charset="0"/>
                        </a:rPr>
                        <a:t> objection letter sent</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6/16/2023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4800">
                <a:tc>
                  <a:txBody>
                    <a:bodyPr/>
                    <a:lstStyle/>
                    <a:p>
                      <a:pPr marL="0" marR="473075">
                        <a:lnSpc>
                          <a:spcPct val="113000"/>
                        </a:lnSpc>
                        <a:spcBef>
                          <a:spcPts val="0"/>
                        </a:spcBef>
                        <a:spcAft>
                          <a:spcPts val="0"/>
                        </a:spcAft>
                      </a:pPr>
                      <a:r>
                        <a:rPr lang="en-US" sz="1200" b="0" dirty="0">
                          <a:effectLst/>
                        </a:rPr>
                        <a:t>First data transfer from SERFF to Nevada Health Link SBE Platform</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spc="-5" dirty="0">
                          <a:effectLst/>
                        </a:rPr>
                        <a:t>7/13/2023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4800">
                <a:tc>
                  <a:txBody>
                    <a:bodyPr/>
                    <a:lstStyle/>
                    <a:p>
                      <a:pPr marL="0" marR="473075">
                        <a:lnSpc>
                          <a:spcPct val="113000"/>
                        </a:lnSpc>
                        <a:spcBef>
                          <a:spcPts val="0"/>
                        </a:spcBef>
                        <a:spcAft>
                          <a:spcPts val="0"/>
                        </a:spcAft>
                      </a:pPr>
                      <a:r>
                        <a:rPr lang="en-US" sz="1200" b="0" dirty="0">
                          <a:effectLst/>
                        </a:rPr>
                        <a:t>Issuer plan preview</a:t>
                      </a:r>
                      <a:r>
                        <a:rPr lang="en-US" sz="1200" b="0" baseline="0" dirty="0">
                          <a:effectLst/>
                        </a:rPr>
                        <a:t> on Nevada Health Link SBE Platform</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spc="-5" dirty="0">
                          <a:effectLst/>
                        </a:rPr>
                        <a:t>7/13-8/19/2023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67570">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QHP</a:t>
                      </a:r>
                      <a:r>
                        <a:rPr lang="en-US" sz="1200" b="0" baseline="0" dirty="0">
                          <a:effectLst/>
                          <a:latin typeface="+mn-lt"/>
                          <a:ea typeface="Times New Roman" panose="02020603050405020304" pitchFamily="18" charset="0"/>
                          <a:cs typeface="Times New Roman" panose="02020603050405020304" pitchFamily="18" charset="0"/>
                        </a:rPr>
                        <a:t> issuers, Exchange administrators, and CMS preview the 2022 QHP quality rating information</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8/1-9/30/2023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67570">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Proposed</a:t>
                      </a:r>
                      <a:r>
                        <a:rPr lang="en-US" sz="1200" b="0" baseline="0" dirty="0">
                          <a:effectLst/>
                          <a:latin typeface="+mn-lt"/>
                          <a:ea typeface="Times New Roman" panose="02020603050405020304" pitchFamily="18" charset="0"/>
                          <a:cs typeface="Times New Roman" panose="02020603050405020304" pitchFamily="18" charset="0"/>
                        </a:rPr>
                        <a:t> rate change posted on the DOI website</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latin typeface="Times New Roman" panose="02020603050405020304" pitchFamily="18" charset="0"/>
                          <a:ea typeface="Times New Roman" panose="02020603050405020304" pitchFamily="18" charset="0"/>
                          <a:cs typeface="Times New Roman" panose="02020603050405020304" pitchFamily="18" charset="0"/>
                        </a:rPr>
                        <a:t>7/31/2023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67570">
                <a:tc>
                  <a:txBody>
                    <a:bodyPr/>
                    <a:lstStyle/>
                    <a:p>
                      <a:pPr marL="0" marR="473075">
                        <a:lnSpc>
                          <a:spcPct val="113000"/>
                        </a:lnSpc>
                        <a:spcBef>
                          <a:spcPts val="0"/>
                        </a:spcBef>
                        <a:spcAft>
                          <a:spcPts val="0"/>
                        </a:spcAft>
                      </a:pPr>
                      <a:r>
                        <a:rPr lang="en-US" sz="1200" b="0" dirty="0">
                          <a:effectLst/>
                          <a:latin typeface="+mn-lt"/>
                          <a:ea typeface="+mn-ea"/>
                          <a:cs typeface="+mn-cs"/>
                        </a:rPr>
                        <a:t>Supplemental</a:t>
                      </a:r>
                      <a:r>
                        <a:rPr lang="en-US" sz="1200" b="0" baseline="0" dirty="0">
                          <a:effectLst/>
                          <a:latin typeface="+mn-lt"/>
                          <a:ea typeface="+mn-ea"/>
                          <a:cs typeface="+mn-cs"/>
                        </a:rPr>
                        <a:t> URL Templates due in SERFF</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8/3/2023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12620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4487" y="76200"/>
            <a:ext cx="6328252" cy="720019"/>
          </a:xfrm>
        </p:spPr>
        <p:txBody>
          <a:bodyPr/>
          <a:lstStyle/>
          <a:p>
            <a:pPr algn="ctr"/>
            <a:r>
              <a:rPr lang="en-US" sz="2800" b="1" dirty="0"/>
              <a:t>Plan Year 2023 QDP Timeline (cont.)</a:t>
            </a:r>
          </a:p>
        </p:txBody>
      </p:sp>
      <p:sp>
        <p:nvSpPr>
          <p:cNvPr id="3" name="Subtitle 2"/>
          <p:cNvSpPr>
            <a:spLocks noGrp="1"/>
          </p:cNvSpPr>
          <p:nvPr>
            <p:ph type="subTitle" idx="1"/>
          </p:nvPr>
        </p:nvSpPr>
        <p:spPr/>
        <p:txBody>
          <a:bodyPr/>
          <a:lstStyle/>
          <a:p>
            <a:pPr fontAlgn="t"/>
            <a:r>
              <a:rPr lang="en-US" dirty="0"/>
              <a:t> </a:t>
            </a:r>
            <a:endParaRPr lang="en-US" sz="1400" dirty="0"/>
          </a:p>
        </p:txBody>
      </p:sp>
      <p:graphicFrame>
        <p:nvGraphicFramePr>
          <p:cNvPr id="4" name="Table 3">
            <a:extLst>
              <a:ext uri="{FF2B5EF4-FFF2-40B4-BE49-F238E27FC236}">
                <a16:creationId xmlns:a16="http://schemas.microsoft.com/office/drawing/2014/main" id="{FFB5BA34-9F8C-3862-CBF6-90285EADD7D6}"/>
              </a:ext>
            </a:extLst>
          </p:cNvPr>
          <p:cNvGraphicFramePr>
            <a:graphicFrameLocks noGrp="1"/>
          </p:cNvGraphicFramePr>
          <p:nvPr>
            <p:extLst>
              <p:ext uri="{D42A27DB-BD31-4B8C-83A1-F6EECF244321}">
                <p14:modId xmlns:p14="http://schemas.microsoft.com/office/powerpoint/2010/main" val="1586898980"/>
              </p:ext>
            </p:extLst>
          </p:nvPr>
        </p:nvGraphicFramePr>
        <p:xfrm>
          <a:off x="1828800" y="685800"/>
          <a:ext cx="6629400" cy="4912762"/>
        </p:xfrm>
        <a:graphic>
          <a:graphicData uri="http://schemas.openxmlformats.org/drawingml/2006/table">
            <a:tbl>
              <a:tblPr firstRow="1" firstCol="1" bandRow="1">
                <a:tableStyleId>{9DCAF9ED-07DC-4A11-8D7F-57B35C25682E}</a:tableStyleId>
              </a:tblPr>
              <a:tblGrid>
                <a:gridCol w="4577556">
                  <a:extLst>
                    <a:ext uri="{9D8B030D-6E8A-4147-A177-3AD203B41FA5}">
                      <a16:colId xmlns:a16="http://schemas.microsoft.com/office/drawing/2014/main" val="20000"/>
                    </a:ext>
                  </a:extLst>
                </a:gridCol>
                <a:gridCol w="2051844">
                  <a:extLst>
                    <a:ext uri="{9D8B030D-6E8A-4147-A177-3AD203B41FA5}">
                      <a16:colId xmlns:a16="http://schemas.microsoft.com/office/drawing/2014/main" val="20001"/>
                    </a:ext>
                  </a:extLst>
                </a:gridCol>
              </a:tblGrid>
              <a:tr h="381002">
                <a:tc>
                  <a:txBody>
                    <a:bodyPr/>
                    <a:lstStyle/>
                    <a:p>
                      <a:pPr marL="0" marR="473075" indent="0" algn="ctr" defTabSz="457200" rtl="0" eaLnBrk="1" fontAlgn="auto" latinLnBrk="0" hangingPunct="1">
                        <a:lnSpc>
                          <a:spcPct val="113000"/>
                        </a:lnSpc>
                        <a:spcBef>
                          <a:spcPts val="0"/>
                        </a:spcBef>
                        <a:spcAft>
                          <a:spcPts val="0"/>
                        </a:spcAft>
                        <a:buClrTx/>
                        <a:buSzTx/>
                        <a:buFontTx/>
                        <a:buNone/>
                        <a:tabLst/>
                        <a:defRPr/>
                      </a:pPr>
                      <a:r>
                        <a:rPr lang="en-US" sz="1200" b="0" spc="-5" dirty="0">
                          <a:effectLst/>
                        </a:rPr>
                        <a:t> Activity</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73075">
                        <a:lnSpc>
                          <a:spcPct val="113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indent="0" algn="ctr" defTabSz="457200" rtl="0" eaLnBrk="1" fontAlgn="auto" latinLnBrk="0" hangingPunct="1">
                        <a:lnSpc>
                          <a:spcPct val="113000"/>
                        </a:lnSpc>
                        <a:spcBef>
                          <a:spcPts val="0"/>
                        </a:spcBef>
                        <a:spcAft>
                          <a:spcPts val="0"/>
                        </a:spcAft>
                        <a:buClrTx/>
                        <a:buSzTx/>
                        <a:buFontTx/>
                        <a:buNone/>
                        <a:tabLst/>
                        <a:defRPr/>
                      </a:pPr>
                      <a:r>
                        <a:rPr lang="en-US" sz="1200" b="0" spc="-5" dirty="0">
                          <a:effectLst/>
                        </a:rPr>
                        <a:t>Deadline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73075" indent="0" algn="ctr" defTabSz="457200" rtl="0" eaLnBrk="1" fontAlgn="auto" latinLnBrk="0" hangingPunct="1">
                        <a:lnSpc>
                          <a:spcPct val="113000"/>
                        </a:lnSpc>
                        <a:spcBef>
                          <a:spcPts val="0"/>
                        </a:spcBef>
                        <a:spcAft>
                          <a:spcPts val="0"/>
                        </a:spcAft>
                        <a:buClrTx/>
                        <a:buSzTx/>
                        <a:buFontTx/>
                        <a:buNone/>
                        <a:tabLst/>
                        <a:defRPr/>
                      </a:pPr>
                      <a:endParaRPr lang="en-US" sz="1200" b="0" kern="1200" spc="-5"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9897">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Draft</a:t>
                      </a:r>
                      <a:r>
                        <a:rPr lang="en-US" sz="1200" b="0" baseline="0" dirty="0">
                          <a:effectLst/>
                          <a:latin typeface="+mn-lt"/>
                          <a:ea typeface="Times New Roman" panose="02020603050405020304" pitchFamily="18" charset="0"/>
                          <a:cs typeface="Times New Roman" panose="02020603050405020304" pitchFamily="18" charset="0"/>
                        </a:rPr>
                        <a:t> Plan Year 2023 Issuer Agreements sent to issuers for review</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8/16/2023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7785">
                <a:tc>
                  <a:txBody>
                    <a:bodyPr/>
                    <a:lstStyle/>
                    <a:p>
                      <a:pPr marL="0" marR="473075">
                        <a:lnSpc>
                          <a:spcPct val="113000"/>
                        </a:lnSpc>
                        <a:spcBef>
                          <a:spcPts val="0"/>
                        </a:spcBef>
                        <a:spcAft>
                          <a:spcPts val="0"/>
                        </a:spcAft>
                      </a:pPr>
                      <a:r>
                        <a:rPr lang="en-US" sz="1200" b="0" dirty="0">
                          <a:effectLst/>
                          <a:latin typeface="+mn-lt"/>
                          <a:ea typeface="+mn-ea"/>
                          <a:cs typeface="+mn-cs"/>
                        </a:rPr>
                        <a:t>Plan</a:t>
                      </a:r>
                      <a:r>
                        <a:rPr lang="en-US" sz="1200" b="0" baseline="0" dirty="0">
                          <a:effectLst/>
                          <a:latin typeface="+mn-lt"/>
                          <a:ea typeface="+mn-ea"/>
                          <a:cs typeface="+mn-cs"/>
                        </a:rPr>
                        <a:t> Preview ends, deadline for all plans to be verified</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8/19/2023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7527">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Letters</a:t>
                      </a:r>
                      <a:r>
                        <a:rPr lang="en-US" sz="1200" b="0" baseline="0" dirty="0">
                          <a:effectLst/>
                          <a:latin typeface="+mn-lt"/>
                          <a:ea typeface="Times New Roman" panose="02020603050405020304" pitchFamily="18" charset="0"/>
                          <a:cs typeface="Times New Roman" panose="02020603050405020304" pitchFamily="18" charset="0"/>
                        </a:rPr>
                        <a:t> of Good Standing and Network Adequacy submitted to the Exchange from DOI</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8/19/2023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7527">
                <a:tc>
                  <a:txBody>
                    <a:bodyPr/>
                    <a:lstStyle/>
                    <a:p>
                      <a:pPr marL="0" marR="473075">
                        <a:lnSpc>
                          <a:spcPct val="113000"/>
                        </a:lnSpc>
                        <a:spcBef>
                          <a:spcPts val="0"/>
                        </a:spcBef>
                        <a:spcAft>
                          <a:spcPts val="0"/>
                        </a:spcAft>
                      </a:pPr>
                      <a:r>
                        <a:rPr lang="en-US" sz="1200" b="0" dirty="0">
                          <a:effectLst/>
                          <a:latin typeface="+mn-lt"/>
                          <a:ea typeface="+mn-ea"/>
                          <a:cs typeface="+mn-cs"/>
                        </a:rPr>
                        <a:t>Final</a:t>
                      </a:r>
                      <a:r>
                        <a:rPr lang="en-US" sz="1200" b="0" baseline="0" dirty="0">
                          <a:effectLst/>
                          <a:latin typeface="+mn-lt"/>
                          <a:ea typeface="+mn-ea"/>
                          <a:cs typeface="+mn-cs"/>
                        </a:rPr>
                        <a:t> deadline for issuers to change QHP application without State Authorization (not applicable to rates)</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8/24/2023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969">
                <a:tc>
                  <a:txBody>
                    <a:bodyPr/>
                    <a:lstStyle/>
                    <a:p>
                      <a:pPr marL="0" marR="473075">
                        <a:lnSpc>
                          <a:spcPct val="113000"/>
                        </a:lnSpc>
                        <a:spcBef>
                          <a:spcPts val="0"/>
                        </a:spcBef>
                        <a:spcAft>
                          <a:spcPts val="0"/>
                        </a:spcAft>
                        <a:tabLst>
                          <a:tab pos="784860" algn="l"/>
                        </a:tabLst>
                      </a:pPr>
                      <a:r>
                        <a:rPr lang="en-US" sz="1200" b="0" dirty="0">
                          <a:effectLst/>
                          <a:latin typeface="+mn-lt"/>
                          <a:ea typeface="+mn-ea"/>
                          <a:cs typeface="+mn-cs"/>
                        </a:rPr>
                        <a:t>Rate</a:t>
                      </a:r>
                      <a:r>
                        <a:rPr lang="en-US" sz="1200" b="0" baseline="0" dirty="0">
                          <a:effectLst/>
                          <a:latin typeface="+mn-lt"/>
                          <a:ea typeface="+mn-ea"/>
                          <a:cs typeface="+mn-cs"/>
                        </a:rPr>
                        <a:t> filings approved by DOI</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8/25/2023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473075" algn="l" defTabSz="457200" rtl="0" eaLnBrk="1" latinLnBrk="0" hangingPunct="1">
                        <a:lnSpc>
                          <a:spcPct val="113000"/>
                        </a:lnSpc>
                        <a:spcBef>
                          <a:spcPts val="0"/>
                        </a:spcBef>
                        <a:spcAft>
                          <a:spcPts val="0"/>
                        </a:spcAft>
                        <a:tabLst>
                          <a:tab pos="784860" algn="l"/>
                        </a:tabLst>
                      </a:pPr>
                      <a:r>
                        <a:rPr lang="en-US" sz="1200" b="0" kern="1200" dirty="0">
                          <a:solidFill>
                            <a:schemeClr val="dk1"/>
                          </a:solidFill>
                          <a:effectLst/>
                          <a:latin typeface="+mn-lt"/>
                          <a:ea typeface="+mn-ea"/>
                          <a:cs typeface="+mn-cs"/>
                        </a:rPr>
                        <a:t>Final</a:t>
                      </a:r>
                      <a:r>
                        <a:rPr lang="en-US" sz="1200" b="0" kern="1200" baseline="0" dirty="0">
                          <a:solidFill>
                            <a:schemeClr val="dk1"/>
                          </a:solidFill>
                          <a:effectLst/>
                          <a:latin typeface="+mn-lt"/>
                          <a:ea typeface="+mn-ea"/>
                          <a:cs typeface="+mn-cs"/>
                        </a:rPr>
                        <a:t> data transfer from SERFF to Nevada Health Link SBE Platform if applicable</a:t>
                      </a:r>
                      <a:endParaRPr lang="en-US" sz="12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gn="l" defTabSz="457200" rtl="0" eaLnBrk="1" latinLnBrk="0" hangingPunct="1">
                        <a:lnSpc>
                          <a:spcPct val="113000"/>
                        </a:lnSpc>
                        <a:spcBef>
                          <a:spcPts val="0"/>
                        </a:spcBef>
                        <a:spcAft>
                          <a:spcPts val="0"/>
                        </a:spcAft>
                      </a:pPr>
                      <a:r>
                        <a:rPr lang="en-US" sz="1200" kern="1200" spc="-5" dirty="0">
                          <a:solidFill>
                            <a:schemeClr val="dk1"/>
                          </a:solidFill>
                          <a:effectLst/>
                          <a:latin typeface="+mn-lt"/>
                          <a:ea typeface="+mn-ea"/>
                          <a:cs typeface="+mn-cs"/>
                        </a:rPr>
                        <a:t>8/28/2023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3851">
                <a:tc>
                  <a:txBody>
                    <a:bodyPr/>
                    <a:lstStyle/>
                    <a:p>
                      <a:pPr marL="0" marR="473075">
                        <a:lnSpc>
                          <a:spcPct val="113000"/>
                        </a:lnSpc>
                        <a:spcBef>
                          <a:spcPts val="0"/>
                        </a:spcBef>
                        <a:spcAft>
                          <a:spcPts val="0"/>
                        </a:spcAft>
                      </a:pPr>
                      <a:r>
                        <a:rPr lang="en-US" sz="1200" b="0" dirty="0">
                          <a:effectLst/>
                          <a:latin typeface="+mn-lt"/>
                          <a:ea typeface="+mn-ea"/>
                          <a:cs typeface="+mn-cs"/>
                        </a:rPr>
                        <a:t>Plans</a:t>
                      </a:r>
                      <a:r>
                        <a:rPr lang="en-US" sz="1200" b="0" baseline="0" dirty="0">
                          <a:effectLst/>
                          <a:latin typeface="+mn-lt"/>
                          <a:ea typeface="+mn-ea"/>
                          <a:cs typeface="+mn-cs"/>
                        </a:rPr>
                        <a:t> re verified for rates – </a:t>
                      </a:r>
                      <a:r>
                        <a:rPr lang="en-US" sz="1200" b="1" baseline="0" dirty="0">
                          <a:effectLst/>
                          <a:latin typeface="+mn-lt"/>
                          <a:ea typeface="+mn-ea"/>
                          <a:cs typeface="+mn-cs"/>
                        </a:rPr>
                        <a:t>rates must be approved by DOI</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8/30/2023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3851">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Final</a:t>
                      </a:r>
                      <a:r>
                        <a:rPr lang="en-US" sz="1200" b="0" baseline="0" dirty="0">
                          <a:effectLst/>
                          <a:latin typeface="+mn-lt"/>
                          <a:ea typeface="Times New Roman" panose="02020603050405020304" pitchFamily="18" charset="0"/>
                          <a:cs typeface="Times New Roman" panose="02020603050405020304" pitchFamily="18" charset="0"/>
                        </a:rPr>
                        <a:t> Plan Year 2024 Issuer Agreements sent to issuers with final plan confirmation list</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9/4/2023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3851">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Issuers send signed agreements and confirm final plan listings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9/4-9/13/2023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53851">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SSHIX</a:t>
                      </a:r>
                      <a:r>
                        <a:rPr lang="en-US" sz="1200" b="0" baseline="0" dirty="0">
                          <a:effectLst/>
                          <a:latin typeface="+mn-lt"/>
                          <a:ea typeface="Times New Roman" panose="02020603050405020304" pitchFamily="18" charset="0"/>
                          <a:cs typeface="Times New Roman" panose="02020603050405020304" pitchFamily="18" charset="0"/>
                        </a:rPr>
                        <a:t> to send final plan confirmation list and countersigned Issuer Agreements to issuers</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9/13/2023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53851">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Plans</a:t>
                      </a:r>
                      <a:r>
                        <a:rPr lang="en-US" sz="1200" b="0" baseline="0" dirty="0">
                          <a:effectLst/>
                          <a:latin typeface="+mn-lt"/>
                          <a:ea typeface="Times New Roman" panose="02020603050405020304" pitchFamily="18" charset="0"/>
                          <a:cs typeface="Times New Roman" panose="02020603050405020304" pitchFamily="18" charset="0"/>
                        </a:rPr>
                        <a:t> Certified in SERFF</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9/13/2023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53851">
                <a:tc>
                  <a:txBody>
                    <a:bodyPr/>
                    <a:lstStyle/>
                    <a:p>
                      <a:pPr marL="0" marR="473075">
                        <a:lnSpc>
                          <a:spcPct val="113000"/>
                        </a:lnSpc>
                        <a:spcBef>
                          <a:spcPts val="0"/>
                        </a:spcBef>
                        <a:spcAft>
                          <a:spcPts val="0"/>
                        </a:spcAft>
                      </a:pPr>
                      <a:r>
                        <a:rPr lang="en-US" sz="1200" b="0" dirty="0">
                          <a:effectLst/>
                          <a:latin typeface="+mn-lt"/>
                          <a:ea typeface="+mn-ea"/>
                          <a:cs typeface="+mn-cs"/>
                        </a:rPr>
                        <a:t>Approved</a:t>
                      </a:r>
                      <a:r>
                        <a:rPr lang="en-US" sz="1200" b="0" baseline="0" dirty="0">
                          <a:effectLst/>
                          <a:latin typeface="+mn-lt"/>
                          <a:ea typeface="+mn-ea"/>
                          <a:cs typeface="+mn-cs"/>
                        </a:rPr>
                        <a:t> rate changes posted on the DOI website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10/1/2023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71157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76200"/>
            <a:ext cx="6705600" cy="720019"/>
          </a:xfrm>
        </p:spPr>
        <p:txBody>
          <a:bodyPr/>
          <a:lstStyle/>
          <a:p>
            <a:pPr algn="ctr"/>
            <a:r>
              <a:rPr lang="en-US" sz="2800" b="1" dirty="0"/>
              <a:t>Plan Year 2024 QHP Timeline (cont.)</a:t>
            </a:r>
          </a:p>
        </p:txBody>
      </p:sp>
      <p:sp>
        <p:nvSpPr>
          <p:cNvPr id="3" name="Subtitle 2"/>
          <p:cNvSpPr>
            <a:spLocks noGrp="1"/>
          </p:cNvSpPr>
          <p:nvPr>
            <p:ph type="subTitle" idx="1"/>
          </p:nvPr>
        </p:nvSpPr>
        <p:spPr/>
        <p:txBody>
          <a:bodyPr/>
          <a:lstStyle/>
          <a:p>
            <a:pPr fontAlgn="t"/>
            <a:r>
              <a:rPr lang="en-US" dirty="0"/>
              <a:t> </a:t>
            </a:r>
            <a:endParaRPr lang="en-US" sz="1400" dirty="0"/>
          </a:p>
        </p:txBody>
      </p:sp>
      <p:graphicFrame>
        <p:nvGraphicFramePr>
          <p:cNvPr id="5" name="Table 4"/>
          <p:cNvGraphicFramePr>
            <a:graphicFrameLocks noGrp="1"/>
          </p:cNvGraphicFramePr>
          <p:nvPr/>
        </p:nvGraphicFramePr>
        <p:xfrm>
          <a:off x="1828800" y="685800"/>
          <a:ext cx="6629400" cy="2293226"/>
        </p:xfrm>
        <a:graphic>
          <a:graphicData uri="http://schemas.openxmlformats.org/drawingml/2006/table">
            <a:tbl>
              <a:tblPr firstRow="1" firstCol="1" bandRow="1">
                <a:tableStyleId>{9DCAF9ED-07DC-4A11-8D7F-57B35C25682E}</a:tableStyleId>
              </a:tblPr>
              <a:tblGrid>
                <a:gridCol w="4577556">
                  <a:extLst>
                    <a:ext uri="{9D8B030D-6E8A-4147-A177-3AD203B41FA5}">
                      <a16:colId xmlns:a16="http://schemas.microsoft.com/office/drawing/2014/main" val="20000"/>
                    </a:ext>
                  </a:extLst>
                </a:gridCol>
                <a:gridCol w="2051844">
                  <a:extLst>
                    <a:ext uri="{9D8B030D-6E8A-4147-A177-3AD203B41FA5}">
                      <a16:colId xmlns:a16="http://schemas.microsoft.com/office/drawing/2014/main" val="20001"/>
                    </a:ext>
                  </a:extLst>
                </a:gridCol>
              </a:tblGrid>
              <a:tr h="381002">
                <a:tc>
                  <a:txBody>
                    <a:bodyPr/>
                    <a:lstStyle/>
                    <a:p>
                      <a:pPr marL="0" marR="473075" indent="0" algn="ctr" defTabSz="457200" rtl="0" eaLnBrk="1" fontAlgn="auto" latinLnBrk="0" hangingPunct="1">
                        <a:lnSpc>
                          <a:spcPct val="113000"/>
                        </a:lnSpc>
                        <a:spcBef>
                          <a:spcPts val="0"/>
                        </a:spcBef>
                        <a:spcAft>
                          <a:spcPts val="0"/>
                        </a:spcAft>
                        <a:buClrTx/>
                        <a:buSzTx/>
                        <a:buFontTx/>
                        <a:buNone/>
                        <a:tabLst/>
                        <a:defRPr/>
                      </a:pPr>
                      <a:r>
                        <a:rPr lang="en-US" sz="1200" b="0" spc="-5" dirty="0">
                          <a:effectLst/>
                        </a:rPr>
                        <a:t> Activity</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73075">
                        <a:lnSpc>
                          <a:spcPct val="113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indent="0" algn="ctr" defTabSz="457200" rtl="0" eaLnBrk="1" fontAlgn="auto" latinLnBrk="0" hangingPunct="1">
                        <a:lnSpc>
                          <a:spcPct val="113000"/>
                        </a:lnSpc>
                        <a:spcBef>
                          <a:spcPts val="0"/>
                        </a:spcBef>
                        <a:spcAft>
                          <a:spcPts val="0"/>
                        </a:spcAft>
                        <a:buClrTx/>
                        <a:buSzTx/>
                        <a:buFontTx/>
                        <a:buNone/>
                        <a:tabLst/>
                        <a:defRPr/>
                      </a:pPr>
                      <a:r>
                        <a:rPr lang="en-US" sz="1200" b="0" spc="-5" dirty="0">
                          <a:effectLst/>
                        </a:rPr>
                        <a:t>Deadline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73075" indent="0" algn="ctr" defTabSz="457200" rtl="0" eaLnBrk="1" fontAlgn="auto" latinLnBrk="0" hangingPunct="1">
                        <a:lnSpc>
                          <a:spcPct val="113000"/>
                        </a:lnSpc>
                        <a:spcBef>
                          <a:spcPts val="0"/>
                        </a:spcBef>
                        <a:spcAft>
                          <a:spcPts val="0"/>
                        </a:spcAft>
                        <a:buClrTx/>
                        <a:buSzTx/>
                        <a:buFontTx/>
                        <a:buNone/>
                        <a:tabLst/>
                        <a:defRPr/>
                      </a:pPr>
                      <a:endParaRPr lang="en-US" sz="1200" b="0" kern="1200" spc="-5"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3532">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Consumer</a:t>
                      </a:r>
                      <a:r>
                        <a:rPr lang="en-US" sz="1200" b="0" baseline="0" dirty="0">
                          <a:effectLst/>
                          <a:latin typeface="+mn-lt"/>
                          <a:ea typeface="Times New Roman" panose="02020603050405020304" pitchFamily="18" charset="0"/>
                          <a:cs typeface="Times New Roman" panose="02020603050405020304" pitchFamily="18" charset="0"/>
                        </a:rPr>
                        <a:t> Window Shopping begins</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10/1/2023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7785">
                <a:tc>
                  <a:txBody>
                    <a:bodyPr/>
                    <a:lstStyle/>
                    <a:p>
                      <a:pPr marL="0" marR="473075">
                        <a:lnSpc>
                          <a:spcPct val="113000"/>
                        </a:lnSpc>
                        <a:spcBef>
                          <a:spcPts val="0"/>
                        </a:spcBef>
                        <a:spcAft>
                          <a:spcPts val="0"/>
                        </a:spcAft>
                      </a:pPr>
                      <a:r>
                        <a:rPr lang="en-US" sz="1200" b="0" dirty="0">
                          <a:effectLst/>
                          <a:latin typeface="+mn-lt"/>
                          <a:ea typeface="+mn-ea"/>
                          <a:cs typeface="+mn-cs"/>
                        </a:rPr>
                        <a:t>URL</a:t>
                      </a:r>
                      <a:r>
                        <a:rPr lang="en-US" sz="1200" b="0" baseline="0" dirty="0">
                          <a:effectLst/>
                          <a:latin typeface="+mn-lt"/>
                          <a:ea typeface="+mn-ea"/>
                          <a:cs typeface="+mn-cs"/>
                        </a:rPr>
                        <a:t> links need to be live for Window Shopping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10/1/2023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7527">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Limited</a:t>
                      </a:r>
                      <a:r>
                        <a:rPr lang="en-US" sz="1200" b="0" baseline="0" dirty="0">
                          <a:effectLst/>
                          <a:latin typeface="+mn-lt"/>
                          <a:ea typeface="Times New Roman" panose="02020603050405020304" pitchFamily="18" charset="0"/>
                          <a:cs typeface="Times New Roman" panose="02020603050405020304" pitchFamily="18" charset="0"/>
                        </a:rPr>
                        <a:t> data correction window (not applicable to utilize for service area changes, plan offerings, or rate data).  Must obtain State Authorization prior to use of window</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10/5-10/9/2023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7527">
                <a:tc>
                  <a:txBody>
                    <a:bodyPr/>
                    <a:lstStyle/>
                    <a:p>
                      <a:pPr marL="0" marR="473075">
                        <a:lnSpc>
                          <a:spcPct val="113000"/>
                        </a:lnSpc>
                        <a:spcBef>
                          <a:spcPts val="0"/>
                        </a:spcBef>
                        <a:spcAft>
                          <a:spcPts val="0"/>
                        </a:spcAft>
                      </a:pPr>
                      <a:r>
                        <a:rPr lang="en-US" sz="1200" b="0" dirty="0">
                          <a:effectLst/>
                          <a:latin typeface="+mn-lt"/>
                          <a:ea typeface="+mn-ea"/>
                          <a:cs typeface="+mn-cs"/>
                        </a:rPr>
                        <a:t>Anticipated</a:t>
                      </a:r>
                      <a:r>
                        <a:rPr lang="en-US" sz="1200" b="0" baseline="0" dirty="0">
                          <a:effectLst/>
                          <a:latin typeface="+mn-lt"/>
                          <a:ea typeface="+mn-ea"/>
                          <a:cs typeface="+mn-cs"/>
                        </a:rPr>
                        <a:t> public display of QHP quality rating information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11/1/2023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969">
                <a:tc>
                  <a:txBody>
                    <a:bodyPr/>
                    <a:lstStyle/>
                    <a:p>
                      <a:pPr marL="0" marR="473075">
                        <a:lnSpc>
                          <a:spcPct val="113000"/>
                        </a:lnSpc>
                        <a:spcBef>
                          <a:spcPts val="0"/>
                        </a:spcBef>
                        <a:spcAft>
                          <a:spcPts val="0"/>
                        </a:spcAft>
                        <a:tabLst>
                          <a:tab pos="784860" algn="l"/>
                        </a:tabLst>
                      </a:pPr>
                      <a:r>
                        <a:rPr lang="en-US" sz="1200" b="0" dirty="0">
                          <a:effectLst/>
                          <a:latin typeface="+mn-lt"/>
                          <a:ea typeface="+mn-ea"/>
                          <a:cs typeface="+mn-cs"/>
                        </a:rPr>
                        <a:t>Open</a:t>
                      </a:r>
                      <a:r>
                        <a:rPr lang="en-US" sz="1200" b="0" baseline="0" dirty="0">
                          <a:effectLst/>
                          <a:latin typeface="+mn-lt"/>
                          <a:ea typeface="+mn-ea"/>
                          <a:cs typeface="+mn-cs"/>
                        </a:rPr>
                        <a:t> enrollment begins</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11/1/2023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2FF9872D-68A8-0936-2EE5-817EBCEC1B2D}"/>
              </a:ext>
            </a:extLst>
          </p:cNvPr>
          <p:cNvSpPr txBox="1"/>
          <p:nvPr/>
        </p:nvSpPr>
        <p:spPr>
          <a:xfrm>
            <a:off x="2019300" y="3364089"/>
            <a:ext cx="6172200" cy="738664"/>
          </a:xfrm>
          <a:prstGeom prst="rect">
            <a:avLst/>
          </a:prstGeom>
          <a:noFill/>
          <a:ln>
            <a:solidFill>
              <a:schemeClr val="tx1"/>
            </a:solidFill>
          </a:ln>
        </p:spPr>
        <p:txBody>
          <a:bodyPr wrap="square" rtlCol="0">
            <a:spAutoFit/>
          </a:bodyPr>
          <a:lstStyle/>
          <a:p>
            <a:r>
              <a:rPr lang="en-US" sz="1400" dirty="0"/>
              <a:t>***Carriers will have the opportunity to make changes to their QHP applications from 8/24/23-10/31/23 WITH the approval from SSHIX and DOI. NO CHANGES WILL BE ACCEPTED PAST THE 10/31/23 DATE. ***</a:t>
            </a:r>
          </a:p>
        </p:txBody>
      </p:sp>
    </p:spTree>
    <p:extLst>
      <p:ext uri="{BB962C8B-B14F-4D97-AF65-F5344CB8AC3E}">
        <p14:creationId xmlns:p14="http://schemas.microsoft.com/office/powerpoint/2010/main" val="371014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762000"/>
          </a:xfrm>
        </p:spPr>
        <p:txBody>
          <a:bodyPr/>
          <a:lstStyle/>
          <a:p>
            <a:pPr algn="ctr"/>
            <a:r>
              <a:rPr lang="en-US" sz="3200" b="1" dirty="0"/>
              <a:t>Certification Standards that DO NOT apply to on Exchange QDPs</a:t>
            </a:r>
          </a:p>
        </p:txBody>
      </p:sp>
      <p:sp>
        <p:nvSpPr>
          <p:cNvPr id="3" name="Subtitle 2"/>
          <p:cNvSpPr>
            <a:spLocks noGrp="1"/>
          </p:cNvSpPr>
          <p:nvPr>
            <p:ph type="subTitle" idx="1"/>
          </p:nvPr>
        </p:nvSpPr>
        <p:spPr>
          <a:xfrm>
            <a:off x="2057400" y="1524001"/>
            <a:ext cx="6136341" cy="3886200"/>
          </a:xfrm>
        </p:spPr>
        <p:txBody>
          <a:bodyPr/>
          <a:lstStyle/>
          <a:p>
            <a:pPr algn="just">
              <a:spcAft>
                <a:spcPts val="400"/>
              </a:spcAft>
            </a:pPr>
            <a:r>
              <a:rPr lang="en-US" sz="1800" dirty="0"/>
              <a:t>The following are certification standards that </a:t>
            </a:r>
            <a:r>
              <a:rPr lang="en-US" sz="1800" b="1" u="sng" dirty="0"/>
              <a:t>DO NOT</a:t>
            </a:r>
            <a:r>
              <a:rPr lang="en-US" sz="1800" b="1" dirty="0"/>
              <a:t> </a:t>
            </a:r>
            <a:r>
              <a:rPr lang="en-US" sz="1800" dirty="0"/>
              <a:t>apply to QDP on Exchange:</a:t>
            </a:r>
          </a:p>
          <a:p>
            <a:pPr marL="285750" indent="-285750" algn="just">
              <a:buFont typeface="Arial" panose="020B0604020202020204" pitchFamily="34" charset="0"/>
              <a:buChar char="•"/>
            </a:pPr>
            <a:r>
              <a:rPr lang="en-US" sz="1800" dirty="0"/>
              <a:t>Accreditation</a:t>
            </a:r>
          </a:p>
          <a:p>
            <a:pPr marL="285750" indent="-285750" algn="just">
              <a:buFont typeface="Arial" panose="020B0604020202020204" pitchFamily="34" charset="0"/>
              <a:buChar char="•"/>
            </a:pPr>
            <a:r>
              <a:rPr lang="en-US" sz="1800" dirty="0"/>
              <a:t>Cost-sharing Reduction Plan Variations</a:t>
            </a:r>
          </a:p>
          <a:p>
            <a:pPr marL="285750" indent="-285750" algn="just">
              <a:buFont typeface="Arial" panose="020B0604020202020204" pitchFamily="34" charset="0"/>
              <a:buChar char="•"/>
            </a:pPr>
            <a:r>
              <a:rPr lang="en-US" sz="1800" dirty="0"/>
              <a:t>Unified Rate Review Template</a:t>
            </a:r>
          </a:p>
          <a:p>
            <a:pPr marL="285750" indent="-285750" algn="just">
              <a:buFont typeface="Arial" panose="020B0604020202020204" pitchFamily="34" charset="0"/>
              <a:buChar char="•"/>
            </a:pPr>
            <a:r>
              <a:rPr lang="en-US" sz="1800" dirty="0"/>
              <a:t>Patient Safety</a:t>
            </a:r>
          </a:p>
          <a:p>
            <a:pPr marL="285750" indent="-285750" algn="just">
              <a:buFont typeface="Arial" panose="020B0604020202020204" pitchFamily="34" charset="0"/>
              <a:buChar char="•"/>
            </a:pPr>
            <a:r>
              <a:rPr lang="en-US" sz="1800" dirty="0"/>
              <a:t>Quality Reporting Systems</a:t>
            </a:r>
          </a:p>
          <a:p>
            <a:pPr marL="285750" indent="-285750" algn="just">
              <a:buFont typeface="Arial" panose="020B0604020202020204" pitchFamily="34" charset="0"/>
              <a:buChar char="•"/>
            </a:pPr>
            <a:r>
              <a:rPr lang="en-US" sz="1800" dirty="0"/>
              <a:t>Prescription Drug Template</a:t>
            </a:r>
          </a:p>
        </p:txBody>
      </p:sp>
    </p:spTree>
    <p:extLst>
      <p:ext uri="{BB962C8B-B14F-4D97-AF65-F5344CB8AC3E}">
        <p14:creationId xmlns:p14="http://schemas.microsoft.com/office/powerpoint/2010/main" val="3540404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9144000" cy="720019"/>
          </a:xfrm>
        </p:spPr>
        <p:txBody>
          <a:bodyPr/>
          <a:lstStyle/>
          <a:p>
            <a:pPr algn="ctr"/>
            <a:r>
              <a:rPr lang="en-US" sz="3200" b="1" dirty="0"/>
              <a:t>Required QDP Templates</a:t>
            </a:r>
          </a:p>
        </p:txBody>
      </p:sp>
      <p:sp>
        <p:nvSpPr>
          <p:cNvPr id="3" name="Subtitle 2"/>
          <p:cNvSpPr>
            <a:spLocks noGrp="1"/>
          </p:cNvSpPr>
          <p:nvPr>
            <p:ph type="subTitle" idx="1"/>
          </p:nvPr>
        </p:nvSpPr>
        <p:spPr>
          <a:xfrm>
            <a:off x="1752600" y="1035092"/>
            <a:ext cx="6705600" cy="4527507"/>
          </a:xfrm>
        </p:spPr>
        <p:txBody>
          <a:bodyPr lIns="91440" tIns="45720" rIns="91440" bIns="45720" anchor="t"/>
          <a:lstStyle/>
          <a:p>
            <a:pPr marL="342900" indent="-342900">
              <a:buFont typeface="Arial" panose="020B0604020202020204" pitchFamily="34" charset="0"/>
              <a:buChar char="•"/>
            </a:pPr>
            <a:r>
              <a:rPr lang="en-US" sz="1600" dirty="0"/>
              <a:t>ECP/Network Adequacy Template (XML uploaded in .zip file)</a:t>
            </a:r>
          </a:p>
          <a:p>
            <a:pPr marL="342900" indent="-342900">
              <a:buFont typeface="Arial" panose="020B0604020202020204" pitchFamily="34" charset="0"/>
              <a:buChar char="•"/>
            </a:pPr>
            <a:r>
              <a:rPr lang="en-US" sz="1600" dirty="0"/>
              <a:t>Plans and Benefits Template (and Add-in file)  </a:t>
            </a:r>
          </a:p>
          <a:p>
            <a:pPr marL="342900" indent="-342900">
              <a:buFont typeface="Arial" panose="020B0604020202020204" pitchFamily="34" charset="0"/>
              <a:buChar char="•"/>
            </a:pPr>
            <a:r>
              <a:rPr lang="en-US" sz="1600" dirty="0"/>
              <a:t>Network Template</a:t>
            </a:r>
          </a:p>
          <a:p>
            <a:pPr marL="342900" indent="-342900">
              <a:buFont typeface="Arial" panose="020B0604020202020204" pitchFamily="34" charset="0"/>
              <a:buChar char="•"/>
            </a:pPr>
            <a:r>
              <a:rPr lang="en-US" sz="1600" dirty="0"/>
              <a:t>Service Area Template</a:t>
            </a:r>
          </a:p>
          <a:p>
            <a:pPr marL="342900" indent="-342900">
              <a:buFont typeface="Arial" panose="020B0604020202020204" pitchFamily="34" charset="0"/>
              <a:buChar char="•"/>
            </a:pPr>
            <a:r>
              <a:rPr lang="en-US" sz="1600" dirty="0"/>
              <a:t>Rates Table Template</a:t>
            </a:r>
          </a:p>
          <a:p>
            <a:pPr marL="342900" indent="-342900">
              <a:buFont typeface="Arial" panose="020B0604020202020204" pitchFamily="34" charset="0"/>
              <a:buChar char="•"/>
            </a:pPr>
            <a:r>
              <a:rPr lang="en-US" sz="1600" dirty="0"/>
              <a:t>Business Rules Template</a:t>
            </a:r>
          </a:p>
          <a:p>
            <a:pPr marL="342900" indent="-342900">
              <a:buFont typeface="Arial" panose="020B0604020202020204" pitchFamily="34" charset="0"/>
              <a:buChar char="•"/>
            </a:pPr>
            <a:r>
              <a:rPr lang="en-US" sz="1600" dirty="0"/>
              <a:t>Crosswalk Template in .xlsm format is required on the supporting documents tab</a:t>
            </a:r>
          </a:p>
          <a:p>
            <a:pPr marL="342900" indent="-342900">
              <a:buFont typeface="Arial" panose="020B0604020202020204" pitchFamily="34" charset="0"/>
              <a:buChar char="•"/>
            </a:pPr>
            <a:r>
              <a:rPr lang="en-US" sz="1600" dirty="0"/>
              <a:t>Unified Rate Review Template</a:t>
            </a:r>
          </a:p>
          <a:p>
            <a:pPr marL="342900" indent="-342900">
              <a:buFont typeface="Arial" panose="020B0604020202020204" pitchFamily="34" charset="0"/>
              <a:buChar char="•"/>
            </a:pPr>
            <a:r>
              <a:rPr lang="en-US" sz="1600" dirty="0"/>
              <a:t>Supplemental URL Templates*</a:t>
            </a:r>
          </a:p>
          <a:p>
            <a:r>
              <a:rPr lang="en-US" sz="1200" dirty="0"/>
              <a:t>Templates available for download: </a:t>
            </a:r>
            <a:r>
              <a:rPr lang="en-US" sz="1200" dirty="0">
                <a:hlinkClick r:id="rId3"/>
              </a:rPr>
              <a:t>https://www.qhpcertification.cms.gov/s/QHP</a:t>
            </a:r>
            <a:endParaRPr lang="en-US" sz="1200" dirty="0"/>
          </a:p>
          <a:p>
            <a:r>
              <a:rPr lang="en-US" sz="1200" dirty="0"/>
              <a:t>*Supplemental URL Templates can be found on the SSHIX Issuer webpage, linked here:  </a:t>
            </a:r>
            <a:r>
              <a:rPr lang="en-US" sz="1200" dirty="0">
                <a:hlinkClick r:id="rId4"/>
              </a:rPr>
              <a:t>https://www.nevadahealthlink.com/partner-resources/carriers/</a:t>
            </a:r>
            <a:endParaRPr lang="en-US" sz="1200" dirty="0"/>
          </a:p>
          <a:p>
            <a:r>
              <a:rPr lang="en-US" sz="1600" dirty="0"/>
              <a:t>Note: All templates must be validated and submitted within a SERFF binder. Issuers </a:t>
            </a:r>
            <a:r>
              <a:rPr lang="en-US" sz="1600" b="1" dirty="0"/>
              <a:t>MUST </a:t>
            </a:r>
            <a:r>
              <a:rPr lang="en-US" sz="1600" dirty="0"/>
              <a:t>run CMS tools prior to template submission.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120168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9144000" cy="720019"/>
          </a:xfrm>
        </p:spPr>
        <p:txBody>
          <a:bodyPr/>
          <a:lstStyle/>
          <a:p>
            <a:pPr algn="ctr"/>
            <a:r>
              <a:rPr lang="en-US" sz="3200" b="1" dirty="0"/>
              <a:t>On Exchange QDP Network Adequacy</a:t>
            </a:r>
          </a:p>
        </p:txBody>
      </p:sp>
      <p:sp>
        <p:nvSpPr>
          <p:cNvPr id="3" name="Subtitle 2"/>
          <p:cNvSpPr>
            <a:spLocks noGrp="1"/>
          </p:cNvSpPr>
          <p:nvPr>
            <p:ph type="subTitle" idx="1"/>
          </p:nvPr>
        </p:nvSpPr>
        <p:spPr>
          <a:xfrm>
            <a:off x="1828800" y="914400"/>
            <a:ext cx="6705600" cy="4648200"/>
          </a:xfrm>
        </p:spPr>
        <p:txBody>
          <a:bodyPr/>
          <a:lstStyle/>
          <a:p>
            <a:pPr marL="342900" lvl="0" indent="-342900" fontAlgn="base">
              <a:spcAft>
                <a:spcPct val="0"/>
              </a:spcAft>
              <a:buFontTx/>
              <a:buChar char="•"/>
            </a:pPr>
            <a:r>
              <a:rPr lang="en-US" sz="1600" kern="0" dirty="0">
                <a:solidFill>
                  <a:srgbClr val="000000"/>
                </a:solidFill>
              </a:rPr>
              <a:t>QDP counties must have at least:</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One general dentist </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One periodontist</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One oral surgeon</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One orthodontist</a:t>
            </a:r>
          </a:p>
          <a:p>
            <a:pPr marL="342900" lvl="0" indent="-342900" fontAlgn="base">
              <a:spcAft>
                <a:spcPct val="0"/>
              </a:spcAft>
              <a:buFontTx/>
              <a:buChar char="•"/>
            </a:pPr>
            <a:r>
              <a:rPr lang="en-US" sz="1600" kern="0" dirty="0">
                <a:solidFill>
                  <a:srgbClr val="000000"/>
                </a:solidFill>
              </a:rPr>
              <a:t>All QDP issuers must be within the specific travel standards established for each geographic area.</a:t>
            </a:r>
          </a:p>
          <a:p>
            <a:pPr marL="342900" lvl="0" indent="-342900" fontAlgn="base">
              <a:spcAft>
                <a:spcPct val="0"/>
              </a:spcAft>
              <a:buFontTx/>
              <a:buChar char="•"/>
            </a:pPr>
            <a:r>
              <a:rPr lang="en-US" sz="1600" kern="0" dirty="0">
                <a:solidFill>
                  <a:srgbClr val="000000"/>
                </a:solidFill>
              </a:rPr>
              <a:t>All QDP issuers must contract with at least 35% of available ECPs in each plan’s service area.</a:t>
            </a:r>
          </a:p>
          <a:p>
            <a:pPr marL="342900" lvl="0" indent="-342900" fontAlgn="base">
              <a:spcAft>
                <a:spcPct val="0"/>
              </a:spcAft>
              <a:buFontTx/>
              <a:buChar char="•"/>
            </a:pPr>
            <a:r>
              <a:rPr lang="en-US" sz="1600" kern="0" dirty="0">
                <a:solidFill>
                  <a:srgbClr val="000000"/>
                </a:solidFill>
              </a:rPr>
              <a:t>Offer contracts in good faith to all available Indian health care providers in the service area.</a:t>
            </a:r>
          </a:p>
          <a:p>
            <a:pPr marL="342900" lvl="0" indent="-342900" fontAlgn="base">
              <a:spcAft>
                <a:spcPct val="0"/>
              </a:spcAft>
              <a:buFontTx/>
              <a:buChar char="•"/>
            </a:pPr>
            <a:r>
              <a:rPr lang="en-US" sz="1600" kern="0" dirty="0">
                <a:solidFill>
                  <a:srgbClr val="000000"/>
                </a:solidFill>
              </a:rPr>
              <a:t>An access plan is required that demonstrates that the QDP issuer has standards and procedures in place to maintain an adequate network consistent with NAIC’s Health Benefit Plan Network Access and Adequacy Model Act (NAIC Model ACT), linked here: </a:t>
            </a:r>
            <a:r>
              <a:rPr lang="en-US" sz="1600" dirty="0">
                <a:hlinkClick r:id="rId3"/>
              </a:rPr>
              <a:t>Network Adequacy Model Brief (naic.org)</a:t>
            </a:r>
            <a:endParaRPr lang="en-US" sz="1600" dirty="0"/>
          </a:p>
          <a:p>
            <a:pPr marL="342900" lvl="0" indent="-342900" fontAlgn="base">
              <a:spcAft>
                <a:spcPct val="0"/>
              </a:spcAft>
              <a:buFontTx/>
              <a:buChar char="•"/>
            </a:pPr>
            <a:endParaRPr lang="en-US" sz="1600" dirty="0"/>
          </a:p>
          <a:p>
            <a:endParaRPr lang="en-US" sz="2000" dirty="0"/>
          </a:p>
        </p:txBody>
      </p:sp>
    </p:spTree>
    <p:extLst>
      <p:ext uri="{BB962C8B-B14F-4D97-AF65-F5344CB8AC3E}">
        <p14:creationId xmlns:p14="http://schemas.microsoft.com/office/powerpoint/2010/main" val="3191919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9144000" cy="720019"/>
          </a:xfrm>
        </p:spPr>
        <p:txBody>
          <a:bodyPr/>
          <a:lstStyle/>
          <a:p>
            <a:pPr algn="ctr"/>
            <a:r>
              <a:rPr lang="en-US" sz="3200" b="1" dirty="0"/>
              <a:t>On Exchange QDP Network Adequacy</a:t>
            </a:r>
            <a:br>
              <a:rPr lang="en-US" sz="3200" b="1" dirty="0"/>
            </a:br>
            <a:r>
              <a:rPr lang="en-US" sz="3200" b="1" dirty="0"/>
              <a:t>Distance and Time Standards</a:t>
            </a:r>
          </a:p>
        </p:txBody>
      </p:sp>
      <p:graphicFrame>
        <p:nvGraphicFramePr>
          <p:cNvPr id="4" name="Table 3"/>
          <p:cNvGraphicFramePr>
            <a:graphicFrameLocks noGrp="1"/>
          </p:cNvGraphicFramePr>
          <p:nvPr>
            <p:extLst>
              <p:ext uri="{D42A27DB-BD31-4B8C-83A1-F6EECF244321}">
                <p14:modId xmlns:p14="http://schemas.microsoft.com/office/powerpoint/2010/main" val="3430981920"/>
              </p:ext>
            </p:extLst>
          </p:nvPr>
        </p:nvGraphicFramePr>
        <p:xfrm>
          <a:off x="1905000" y="1253419"/>
          <a:ext cx="5715000" cy="4274376"/>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559125">
                <a:tc>
                  <a:txBody>
                    <a:bodyPr/>
                    <a:lstStyle/>
                    <a:p>
                      <a:pPr marL="0" marR="0" algn="ctr">
                        <a:lnSpc>
                          <a:spcPct val="107000"/>
                        </a:lnSpc>
                        <a:spcBef>
                          <a:spcPts val="0"/>
                        </a:spcBef>
                        <a:spcAft>
                          <a:spcPts val="0"/>
                        </a:spcAft>
                      </a:pPr>
                      <a:r>
                        <a:rPr lang="en-US" sz="1800" b="1" dirty="0">
                          <a:effectLst/>
                        </a:rPr>
                        <a:t>Geographic Areas by County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marL="0" marR="0" algn="ctr">
                        <a:lnSpc>
                          <a:spcPct val="107000"/>
                        </a:lnSpc>
                        <a:spcBef>
                          <a:spcPts val="0"/>
                        </a:spcBef>
                        <a:spcAft>
                          <a:spcPts val="0"/>
                        </a:spcAft>
                      </a:pPr>
                      <a:r>
                        <a:rPr lang="en-US" sz="1800" b="1" dirty="0">
                          <a:effectLst/>
                        </a:rPr>
                        <a:t>Maximum Travel Distance or Time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extLst>
                  <a:ext uri="{0D108BD9-81ED-4DB2-BD59-A6C34878D82A}">
                    <a16:rowId xmlns:a16="http://schemas.microsoft.com/office/drawing/2014/main" val="10000"/>
                  </a:ext>
                </a:extLst>
              </a:tr>
              <a:tr h="178613">
                <a:tc>
                  <a:txBody>
                    <a:bodyPr/>
                    <a:lstStyle/>
                    <a:p>
                      <a:pPr marL="0" marR="0">
                        <a:lnSpc>
                          <a:spcPct val="107000"/>
                        </a:lnSpc>
                        <a:spcBef>
                          <a:spcPts val="0"/>
                        </a:spcBef>
                        <a:spcAft>
                          <a:spcPts val="0"/>
                        </a:spcAft>
                      </a:pPr>
                      <a:r>
                        <a:rPr lang="en-US" sz="1150" u="sng" dirty="0">
                          <a:effectLst/>
                        </a:rPr>
                        <a:t>Urban Counties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4"/>
                    </a:solidFill>
                  </a:tcPr>
                </a:tc>
                <a:tc>
                  <a:txBody>
                    <a:bodyPr/>
                    <a:lstStyle/>
                    <a:p>
                      <a:pPr marL="0" marR="0" algn="ctr">
                        <a:lnSpc>
                          <a:spcPct val="107000"/>
                        </a:lnSpc>
                        <a:spcBef>
                          <a:spcPts val="0"/>
                        </a:spcBef>
                        <a:spcAft>
                          <a:spcPts val="0"/>
                        </a:spcAft>
                      </a:pPr>
                      <a:r>
                        <a:rPr lang="en-US" sz="115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4"/>
                    </a:solidFill>
                  </a:tcPr>
                </a:tc>
                <a:extLst>
                  <a:ext uri="{0D108BD9-81ED-4DB2-BD59-A6C34878D82A}">
                    <a16:rowId xmlns:a16="http://schemas.microsoft.com/office/drawing/2014/main" val="10001"/>
                  </a:ext>
                </a:extLst>
              </a:tr>
              <a:tr h="535839">
                <a:tc>
                  <a:txBody>
                    <a:bodyPr/>
                    <a:lstStyle/>
                    <a:p>
                      <a:pPr marL="0" marR="0">
                        <a:lnSpc>
                          <a:spcPct val="107000"/>
                        </a:lnSpc>
                        <a:spcBef>
                          <a:spcPts val="0"/>
                        </a:spcBef>
                        <a:spcAft>
                          <a:spcPts val="0"/>
                        </a:spcAft>
                      </a:pPr>
                      <a:r>
                        <a:rPr lang="en-US" sz="1150" dirty="0">
                          <a:effectLst/>
                        </a:rPr>
                        <a:t>Carson City </a:t>
                      </a:r>
                      <a:endParaRPr lang="en-US" sz="1100" dirty="0">
                        <a:effectLst/>
                      </a:endParaRPr>
                    </a:p>
                    <a:p>
                      <a:pPr marL="0" marR="0">
                        <a:lnSpc>
                          <a:spcPct val="107000"/>
                        </a:lnSpc>
                        <a:spcBef>
                          <a:spcPts val="0"/>
                        </a:spcBef>
                        <a:spcAft>
                          <a:spcPts val="0"/>
                        </a:spcAft>
                      </a:pPr>
                      <a:r>
                        <a:rPr lang="en-US" sz="1150" dirty="0">
                          <a:effectLst/>
                        </a:rPr>
                        <a:t>Clark </a:t>
                      </a:r>
                      <a:endParaRPr lang="en-US" sz="1100" dirty="0">
                        <a:effectLst/>
                      </a:endParaRPr>
                    </a:p>
                    <a:p>
                      <a:pPr marL="0" marR="0">
                        <a:lnSpc>
                          <a:spcPct val="107000"/>
                        </a:lnSpc>
                        <a:spcBef>
                          <a:spcPts val="0"/>
                        </a:spcBef>
                        <a:spcAft>
                          <a:spcPts val="0"/>
                        </a:spcAft>
                      </a:pPr>
                      <a:r>
                        <a:rPr lang="en-US" sz="1150" dirty="0">
                          <a:effectLst/>
                        </a:rPr>
                        <a:t>Washoe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algn="ctr">
                        <a:lnSpc>
                          <a:spcPct val="107000"/>
                        </a:lnSpc>
                        <a:spcBef>
                          <a:spcPts val="0"/>
                        </a:spcBef>
                        <a:spcAft>
                          <a:spcPts val="0"/>
                        </a:spcAft>
                      </a:pPr>
                      <a:r>
                        <a:rPr lang="en-US" sz="1150" dirty="0">
                          <a:effectLst/>
                        </a:rPr>
                        <a:t>45 miles or 45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0002"/>
                  </a:ext>
                </a:extLst>
              </a:tr>
              <a:tr h="178613">
                <a:tc>
                  <a:txBody>
                    <a:bodyPr/>
                    <a:lstStyle/>
                    <a:p>
                      <a:pPr marL="0" marR="0">
                        <a:lnSpc>
                          <a:spcPct val="107000"/>
                        </a:lnSpc>
                        <a:spcBef>
                          <a:spcPts val="0"/>
                        </a:spcBef>
                        <a:spcAft>
                          <a:spcPts val="0"/>
                        </a:spcAft>
                      </a:pPr>
                      <a:r>
                        <a:rPr lang="en-US" sz="1150" u="sng" dirty="0">
                          <a:effectLst/>
                        </a:rPr>
                        <a:t>Rural Counties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4"/>
                    </a:solidFill>
                  </a:tcPr>
                </a:tc>
                <a:tc>
                  <a:txBody>
                    <a:bodyPr/>
                    <a:lstStyle/>
                    <a:p>
                      <a:pPr marL="0" marR="0" algn="ctr">
                        <a:lnSpc>
                          <a:spcPct val="107000"/>
                        </a:lnSpc>
                        <a:spcBef>
                          <a:spcPts val="0"/>
                        </a:spcBef>
                        <a:spcAft>
                          <a:spcPts val="0"/>
                        </a:spcAft>
                      </a:pPr>
                      <a:r>
                        <a:rPr lang="en-US" sz="115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4"/>
                    </a:solidFill>
                  </a:tcPr>
                </a:tc>
                <a:extLst>
                  <a:ext uri="{0D108BD9-81ED-4DB2-BD59-A6C34878D82A}">
                    <a16:rowId xmlns:a16="http://schemas.microsoft.com/office/drawing/2014/main" val="10003"/>
                  </a:ext>
                </a:extLst>
              </a:tr>
              <a:tr h="535839">
                <a:tc>
                  <a:txBody>
                    <a:bodyPr/>
                    <a:lstStyle/>
                    <a:p>
                      <a:pPr marL="0" marR="0">
                        <a:lnSpc>
                          <a:spcPct val="107000"/>
                        </a:lnSpc>
                        <a:spcBef>
                          <a:spcPts val="0"/>
                        </a:spcBef>
                        <a:spcAft>
                          <a:spcPts val="0"/>
                        </a:spcAft>
                      </a:pPr>
                      <a:r>
                        <a:rPr lang="en-US" sz="1150" dirty="0">
                          <a:effectLst/>
                        </a:rPr>
                        <a:t>Douglas </a:t>
                      </a:r>
                      <a:endParaRPr lang="en-US" sz="1100" dirty="0">
                        <a:effectLst/>
                      </a:endParaRPr>
                    </a:p>
                    <a:p>
                      <a:pPr marL="0" marR="0">
                        <a:lnSpc>
                          <a:spcPct val="107000"/>
                        </a:lnSpc>
                        <a:spcBef>
                          <a:spcPts val="0"/>
                        </a:spcBef>
                        <a:spcAft>
                          <a:spcPts val="0"/>
                        </a:spcAft>
                      </a:pPr>
                      <a:r>
                        <a:rPr lang="en-US" sz="1150" dirty="0">
                          <a:effectLst/>
                        </a:rPr>
                        <a:t>Lyon </a:t>
                      </a:r>
                      <a:endParaRPr lang="en-US" sz="1100" dirty="0">
                        <a:effectLst/>
                      </a:endParaRPr>
                    </a:p>
                    <a:p>
                      <a:pPr marL="0" marR="0">
                        <a:lnSpc>
                          <a:spcPct val="107000"/>
                        </a:lnSpc>
                        <a:spcBef>
                          <a:spcPts val="0"/>
                        </a:spcBef>
                        <a:spcAft>
                          <a:spcPts val="0"/>
                        </a:spcAft>
                      </a:pPr>
                      <a:r>
                        <a:rPr lang="en-US" sz="1150" dirty="0">
                          <a:effectLst/>
                        </a:rPr>
                        <a:t>Storey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algn="ctr">
                        <a:lnSpc>
                          <a:spcPct val="107000"/>
                        </a:lnSpc>
                        <a:spcBef>
                          <a:spcPts val="0"/>
                        </a:spcBef>
                        <a:spcAft>
                          <a:spcPts val="0"/>
                        </a:spcAft>
                      </a:pPr>
                      <a:r>
                        <a:rPr lang="en-US" sz="1150" dirty="0">
                          <a:effectLst/>
                        </a:rPr>
                        <a:t>60 miles or 1 hour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0004"/>
                  </a:ext>
                </a:extLst>
              </a:tr>
              <a:tr h="178613">
                <a:tc>
                  <a:txBody>
                    <a:bodyPr/>
                    <a:lstStyle/>
                    <a:p>
                      <a:pPr marL="0" marR="0">
                        <a:lnSpc>
                          <a:spcPct val="107000"/>
                        </a:lnSpc>
                        <a:spcBef>
                          <a:spcPts val="0"/>
                        </a:spcBef>
                        <a:spcAft>
                          <a:spcPts val="0"/>
                        </a:spcAft>
                      </a:pPr>
                      <a:r>
                        <a:rPr lang="en-US" sz="1150" u="sng" dirty="0">
                          <a:effectLst/>
                        </a:rPr>
                        <a:t>Frontier Counties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4"/>
                    </a:solidFill>
                  </a:tcPr>
                </a:tc>
                <a:tc>
                  <a:txBody>
                    <a:bodyPr/>
                    <a:lstStyle/>
                    <a:p>
                      <a:pPr marL="0" marR="0" algn="ctr">
                        <a:lnSpc>
                          <a:spcPct val="107000"/>
                        </a:lnSpc>
                        <a:spcBef>
                          <a:spcPts val="0"/>
                        </a:spcBef>
                        <a:spcAft>
                          <a:spcPts val="0"/>
                        </a:spcAft>
                      </a:pPr>
                      <a:r>
                        <a:rPr lang="en-US" sz="115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9C4"/>
                    </a:solidFill>
                  </a:tcPr>
                </a:tc>
                <a:extLst>
                  <a:ext uri="{0D108BD9-81ED-4DB2-BD59-A6C34878D82A}">
                    <a16:rowId xmlns:a16="http://schemas.microsoft.com/office/drawing/2014/main" val="10005"/>
                  </a:ext>
                </a:extLst>
              </a:tr>
              <a:tr h="1964740">
                <a:tc>
                  <a:txBody>
                    <a:bodyPr/>
                    <a:lstStyle/>
                    <a:p>
                      <a:pPr marL="0" marR="0">
                        <a:lnSpc>
                          <a:spcPct val="107000"/>
                        </a:lnSpc>
                        <a:spcBef>
                          <a:spcPts val="0"/>
                        </a:spcBef>
                        <a:spcAft>
                          <a:spcPts val="0"/>
                        </a:spcAft>
                      </a:pPr>
                      <a:r>
                        <a:rPr lang="en-US" sz="1150" dirty="0">
                          <a:effectLst/>
                        </a:rPr>
                        <a:t>Churchill </a:t>
                      </a:r>
                      <a:endParaRPr lang="en-US" sz="1100" dirty="0">
                        <a:effectLst/>
                      </a:endParaRPr>
                    </a:p>
                    <a:p>
                      <a:pPr marL="0" marR="0">
                        <a:lnSpc>
                          <a:spcPct val="107000"/>
                        </a:lnSpc>
                        <a:spcBef>
                          <a:spcPts val="0"/>
                        </a:spcBef>
                        <a:spcAft>
                          <a:spcPts val="0"/>
                        </a:spcAft>
                      </a:pPr>
                      <a:r>
                        <a:rPr lang="en-US" sz="1150" dirty="0">
                          <a:effectLst/>
                        </a:rPr>
                        <a:t>Elko </a:t>
                      </a:r>
                      <a:endParaRPr lang="en-US" sz="1100" dirty="0">
                        <a:effectLst/>
                      </a:endParaRPr>
                    </a:p>
                    <a:p>
                      <a:pPr marL="0" marR="0">
                        <a:lnSpc>
                          <a:spcPct val="107000"/>
                        </a:lnSpc>
                        <a:spcBef>
                          <a:spcPts val="0"/>
                        </a:spcBef>
                        <a:spcAft>
                          <a:spcPts val="0"/>
                        </a:spcAft>
                      </a:pPr>
                      <a:r>
                        <a:rPr lang="en-US" sz="1150" dirty="0">
                          <a:effectLst/>
                        </a:rPr>
                        <a:t>Esmeralda </a:t>
                      </a:r>
                      <a:endParaRPr lang="en-US" sz="1100" dirty="0">
                        <a:effectLst/>
                      </a:endParaRPr>
                    </a:p>
                    <a:p>
                      <a:pPr marL="0" marR="0">
                        <a:lnSpc>
                          <a:spcPct val="107000"/>
                        </a:lnSpc>
                        <a:spcBef>
                          <a:spcPts val="0"/>
                        </a:spcBef>
                        <a:spcAft>
                          <a:spcPts val="0"/>
                        </a:spcAft>
                      </a:pPr>
                      <a:r>
                        <a:rPr lang="en-US" sz="1150" dirty="0">
                          <a:effectLst/>
                        </a:rPr>
                        <a:t>Eureka </a:t>
                      </a:r>
                      <a:endParaRPr lang="en-US" sz="1100" dirty="0">
                        <a:effectLst/>
                      </a:endParaRPr>
                    </a:p>
                    <a:p>
                      <a:pPr marL="0" marR="0">
                        <a:lnSpc>
                          <a:spcPct val="107000"/>
                        </a:lnSpc>
                        <a:spcBef>
                          <a:spcPts val="0"/>
                        </a:spcBef>
                        <a:spcAft>
                          <a:spcPts val="0"/>
                        </a:spcAft>
                      </a:pPr>
                      <a:r>
                        <a:rPr lang="en-US" sz="1150" dirty="0">
                          <a:effectLst/>
                        </a:rPr>
                        <a:t>Humboldt </a:t>
                      </a:r>
                      <a:endParaRPr lang="en-US" sz="1100" dirty="0">
                        <a:effectLst/>
                      </a:endParaRPr>
                    </a:p>
                    <a:p>
                      <a:pPr marL="0" marR="0">
                        <a:lnSpc>
                          <a:spcPct val="107000"/>
                        </a:lnSpc>
                        <a:spcBef>
                          <a:spcPts val="0"/>
                        </a:spcBef>
                        <a:spcAft>
                          <a:spcPts val="0"/>
                        </a:spcAft>
                      </a:pPr>
                      <a:r>
                        <a:rPr lang="en-US" sz="1150" dirty="0">
                          <a:effectLst/>
                        </a:rPr>
                        <a:t>Lander </a:t>
                      </a:r>
                      <a:endParaRPr lang="en-US" sz="1100" dirty="0">
                        <a:effectLst/>
                      </a:endParaRPr>
                    </a:p>
                    <a:p>
                      <a:pPr marL="0" marR="0">
                        <a:lnSpc>
                          <a:spcPct val="107000"/>
                        </a:lnSpc>
                        <a:spcBef>
                          <a:spcPts val="0"/>
                        </a:spcBef>
                        <a:spcAft>
                          <a:spcPts val="0"/>
                        </a:spcAft>
                      </a:pPr>
                      <a:r>
                        <a:rPr lang="en-US" sz="1150" dirty="0">
                          <a:effectLst/>
                        </a:rPr>
                        <a:t>Lincoln </a:t>
                      </a:r>
                      <a:endParaRPr lang="en-US" sz="1100" dirty="0">
                        <a:effectLst/>
                      </a:endParaRPr>
                    </a:p>
                    <a:p>
                      <a:pPr marL="0" marR="0">
                        <a:lnSpc>
                          <a:spcPct val="107000"/>
                        </a:lnSpc>
                        <a:spcBef>
                          <a:spcPts val="0"/>
                        </a:spcBef>
                        <a:spcAft>
                          <a:spcPts val="0"/>
                        </a:spcAft>
                      </a:pPr>
                      <a:r>
                        <a:rPr lang="en-US" sz="1150" dirty="0">
                          <a:effectLst/>
                        </a:rPr>
                        <a:t>Mineral </a:t>
                      </a:r>
                      <a:endParaRPr lang="en-US" sz="1100" dirty="0">
                        <a:effectLst/>
                      </a:endParaRPr>
                    </a:p>
                    <a:p>
                      <a:pPr marL="0" marR="0">
                        <a:lnSpc>
                          <a:spcPct val="107000"/>
                        </a:lnSpc>
                        <a:spcBef>
                          <a:spcPts val="0"/>
                        </a:spcBef>
                        <a:spcAft>
                          <a:spcPts val="0"/>
                        </a:spcAft>
                      </a:pPr>
                      <a:r>
                        <a:rPr lang="en-US" sz="1150" dirty="0">
                          <a:effectLst/>
                        </a:rPr>
                        <a:t>Nye </a:t>
                      </a:r>
                      <a:endParaRPr lang="en-US" sz="1100" dirty="0">
                        <a:effectLst/>
                      </a:endParaRPr>
                    </a:p>
                    <a:p>
                      <a:pPr marL="0" marR="0">
                        <a:lnSpc>
                          <a:spcPct val="107000"/>
                        </a:lnSpc>
                        <a:spcBef>
                          <a:spcPts val="0"/>
                        </a:spcBef>
                        <a:spcAft>
                          <a:spcPts val="0"/>
                        </a:spcAft>
                      </a:pPr>
                      <a:r>
                        <a:rPr lang="en-US" sz="1150" dirty="0">
                          <a:effectLst/>
                        </a:rPr>
                        <a:t>Pershing </a:t>
                      </a:r>
                      <a:endParaRPr lang="en-US" sz="1100" dirty="0">
                        <a:effectLst/>
                      </a:endParaRPr>
                    </a:p>
                    <a:p>
                      <a:pPr marL="0" marR="0">
                        <a:lnSpc>
                          <a:spcPct val="107000"/>
                        </a:lnSpc>
                        <a:spcBef>
                          <a:spcPts val="0"/>
                        </a:spcBef>
                        <a:spcAft>
                          <a:spcPts val="0"/>
                        </a:spcAft>
                      </a:pPr>
                      <a:r>
                        <a:rPr lang="en-US" sz="1150" dirty="0">
                          <a:effectLst/>
                        </a:rPr>
                        <a:t>White Pine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algn="ctr">
                        <a:lnSpc>
                          <a:spcPct val="107000"/>
                        </a:lnSpc>
                        <a:spcBef>
                          <a:spcPts val="0"/>
                        </a:spcBef>
                        <a:spcAft>
                          <a:spcPts val="0"/>
                        </a:spcAft>
                      </a:pPr>
                      <a:r>
                        <a:rPr lang="en-US" sz="1150" dirty="0">
                          <a:effectLst/>
                        </a:rPr>
                        <a:t>100 miles or 2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66108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770" y="228601"/>
            <a:ext cx="9144000" cy="762000"/>
          </a:xfrm>
        </p:spPr>
        <p:txBody>
          <a:bodyPr/>
          <a:lstStyle/>
          <a:p>
            <a:pPr algn="ctr"/>
            <a:r>
              <a:rPr lang="en-US" sz="3200" b="1" dirty="0"/>
              <a:t>QDP Standards Tips and Hints</a:t>
            </a:r>
          </a:p>
        </p:txBody>
      </p:sp>
      <p:sp>
        <p:nvSpPr>
          <p:cNvPr id="3" name="Subtitle 2"/>
          <p:cNvSpPr>
            <a:spLocks noGrp="1"/>
          </p:cNvSpPr>
          <p:nvPr>
            <p:ph type="subTitle" idx="1"/>
          </p:nvPr>
        </p:nvSpPr>
        <p:spPr>
          <a:xfrm>
            <a:off x="1752600" y="990601"/>
            <a:ext cx="6136341" cy="4579471"/>
          </a:xfrm>
        </p:spPr>
        <p:txBody>
          <a:bodyPr/>
          <a:lstStyle/>
          <a:p>
            <a:pPr algn="just">
              <a:spcAft>
                <a:spcPts val="400"/>
              </a:spcAft>
            </a:pPr>
            <a:r>
              <a:rPr lang="en-US" sz="1400" u="sng" dirty="0"/>
              <a:t>Annual Limits on Cost Sharing:</a:t>
            </a:r>
          </a:p>
          <a:p>
            <a:pPr marL="285750" indent="-285750">
              <a:spcAft>
                <a:spcPts val="400"/>
              </a:spcAft>
              <a:buFont typeface="Arial" panose="020B0604020202020204" pitchFamily="34" charset="0"/>
              <a:buChar char="•"/>
            </a:pPr>
            <a:r>
              <a:rPr lang="en-US" sz="1400" kern="0" dirty="0">
                <a:solidFill>
                  <a:srgbClr val="000000"/>
                </a:solidFill>
              </a:rPr>
              <a:t>Qualified dental plans must have a maximum out-of-pocket limit applicable to pediatric essential health benefits that is no greater than $400 for one child or $800 for two or more children</a:t>
            </a:r>
          </a:p>
          <a:p>
            <a:pPr algn="just">
              <a:spcAft>
                <a:spcPts val="400"/>
              </a:spcAft>
            </a:pPr>
            <a:r>
              <a:rPr lang="en-US" sz="1400" u="sng" kern="0" dirty="0">
                <a:solidFill>
                  <a:srgbClr val="000000"/>
                </a:solidFill>
              </a:rPr>
              <a:t>Pediatric Dental EHBs</a:t>
            </a:r>
          </a:p>
          <a:p>
            <a:pPr marL="342900" indent="-342900" fontAlgn="base">
              <a:spcAft>
                <a:spcPct val="0"/>
              </a:spcAft>
              <a:buFontTx/>
              <a:buChar char="•"/>
            </a:pPr>
            <a:r>
              <a:rPr lang="en-US" sz="1400" kern="0" dirty="0">
                <a:solidFill>
                  <a:srgbClr val="000000"/>
                </a:solidFill>
              </a:rPr>
              <a:t>Only pediatric dental essential health benefits are subject to EHB rules.</a:t>
            </a:r>
          </a:p>
          <a:p>
            <a:pPr marL="342900" lvl="0" indent="-342900" fontAlgn="base">
              <a:spcAft>
                <a:spcPct val="0"/>
              </a:spcAft>
              <a:buFontTx/>
              <a:buChar char="•"/>
            </a:pPr>
            <a:r>
              <a:rPr lang="en-US" sz="1400" kern="0" dirty="0">
                <a:solidFill>
                  <a:srgbClr val="000000"/>
                </a:solidFill>
              </a:rPr>
              <a:t>All pediatric dental benefits within Nevada Check-Up as of March 31, 2012 must be covered</a:t>
            </a:r>
          </a:p>
          <a:p>
            <a:pPr marL="342900" lvl="0" indent="-342900" fontAlgn="base">
              <a:spcAft>
                <a:spcPct val="0"/>
              </a:spcAft>
              <a:buFontTx/>
              <a:buChar char="•"/>
            </a:pPr>
            <a:r>
              <a:rPr lang="en-US" sz="1400" kern="0" dirty="0">
                <a:solidFill>
                  <a:srgbClr val="000000"/>
                </a:solidFill>
              </a:rPr>
              <a:t>Benefits cannot have limitations which are more restrictive</a:t>
            </a:r>
          </a:p>
          <a:p>
            <a:pPr marL="342900" lvl="0" indent="-342900" fontAlgn="base">
              <a:spcAft>
                <a:spcPct val="0"/>
              </a:spcAft>
              <a:buFontTx/>
              <a:buChar char="•"/>
            </a:pPr>
            <a:r>
              <a:rPr lang="en-US" sz="1400" kern="0" dirty="0">
                <a:solidFill>
                  <a:srgbClr val="000000"/>
                </a:solidFill>
              </a:rPr>
              <a:t>Nevada Check-Up guidelines can be found at:</a:t>
            </a:r>
          </a:p>
          <a:p>
            <a:pPr lvl="1" algn="l" fontAlgn="base">
              <a:spcAft>
                <a:spcPct val="0"/>
              </a:spcAft>
            </a:pPr>
            <a:r>
              <a:rPr lang="en-US" sz="1200" kern="0" dirty="0">
                <a:solidFill>
                  <a:srgbClr val="000000"/>
                </a:solidFill>
                <a:hlinkClick r:id="rId3"/>
              </a:rPr>
              <a:t>http://doi.nv.gov/uploadedFiles/doinvgov/_public-documents/Healthcare-Reform/NV_CheckUp_Dental.pdf</a:t>
            </a:r>
            <a:endParaRPr lang="en-US" sz="1200" kern="0" dirty="0">
              <a:solidFill>
                <a:srgbClr val="000000"/>
              </a:solidFill>
            </a:endParaRPr>
          </a:p>
          <a:p>
            <a:pPr algn="just">
              <a:spcAft>
                <a:spcPts val="400"/>
              </a:spcAft>
            </a:pPr>
            <a:r>
              <a:rPr lang="en-US" sz="1600" u="sng" dirty="0"/>
              <a:t>Non-discrimination </a:t>
            </a:r>
          </a:p>
          <a:p>
            <a:pPr marL="342900" lvl="0" indent="-342900" fontAlgn="base">
              <a:spcAft>
                <a:spcPct val="0"/>
              </a:spcAft>
              <a:buFontTx/>
              <a:buChar char="•"/>
            </a:pPr>
            <a:r>
              <a:rPr lang="en-US" sz="1400" kern="0" dirty="0">
                <a:solidFill>
                  <a:srgbClr val="000000"/>
                </a:solidFill>
              </a:rPr>
              <a:t>QDPs may not employ market practices or benefit designs that will have the effect of discouraging the enrollment of individuals with significant health needs.</a:t>
            </a:r>
          </a:p>
          <a:p>
            <a:pPr marL="285750" lvl="0" indent="-285750" fontAlgn="base">
              <a:spcAft>
                <a:spcPct val="0"/>
              </a:spcAft>
              <a:buFont typeface="Arial" panose="020B0604020202020204" pitchFamily="34" charset="0"/>
              <a:buChar char="•"/>
            </a:pPr>
            <a:r>
              <a:rPr lang="en-US" sz="1400" b="1" kern="0" dirty="0">
                <a:solidFill>
                  <a:srgbClr val="000000"/>
                </a:solidFill>
              </a:rPr>
              <a:t>Type I services </a:t>
            </a:r>
            <a:r>
              <a:rPr lang="en-US" sz="1400" b="1" u="sng" kern="0" dirty="0">
                <a:solidFill>
                  <a:srgbClr val="000000"/>
                </a:solidFill>
              </a:rPr>
              <a:t>cannot </a:t>
            </a:r>
            <a:r>
              <a:rPr lang="en-US" sz="1400" b="1" kern="0" dirty="0">
                <a:solidFill>
                  <a:srgbClr val="000000"/>
                </a:solidFill>
              </a:rPr>
              <a:t>be subject to a deductible. </a:t>
            </a:r>
            <a:endParaRPr lang="en-US" sz="1400" dirty="0"/>
          </a:p>
          <a:p>
            <a:pPr algn="just">
              <a:spcAft>
                <a:spcPts val="400"/>
              </a:spcAft>
            </a:pPr>
            <a:endParaRPr lang="en-US" sz="1600" kern="0" dirty="0">
              <a:solidFill>
                <a:srgbClr val="000000"/>
              </a:solidFill>
            </a:endParaRPr>
          </a:p>
          <a:p>
            <a:pPr algn="just"/>
            <a:endParaRPr lang="en-US" sz="1400" dirty="0"/>
          </a:p>
        </p:txBody>
      </p:sp>
    </p:spTree>
    <p:extLst>
      <p:ext uri="{BB962C8B-B14F-4D97-AF65-F5344CB8AC3E}">
        <p14:creationId xmlns:p14="http://schemas.microsoft.com/office/powerpoint/2010/main" val="2058031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9144000" cy="720019"/>
          </a:xfrm>
        </p:spPr>
        <p:txBody>
          <a:bodyPr/>
          <a:lstStyle/>
          <a:p>
            <a:pPr algn="ctr"/>
            <a:r>
              <a:rPr lang="en-US" sz="3200" b="1" dirty="0"/>
              <a:t>Application Tips and Hints</a:t>
            </a:r>
          </a:p>
        </p:txBody>
      </p:sp>
      <p:sp>
        <p:nvSpPr>
          <p:cNvPr id="3" name="Subtitle 2"/>
          <p:cNvSpPr>
            <a:spLocks noGrp="1"/>
          </p:cNvSpPr>
          <p:nvPr>
            <p:ph type="subTitle" idx="1"/>
          </p:nvPr>
        </p:nvSpPr>
        <p:spPr>
          <a:xfrm>
            <a:off x="1752600" y="872419"/>
            <a:ext cx="6781800" cy="4690181"/>
          </a:xfrm>
        </p:spPr>
        <p:txBody>
          <a:bodyPr/>
          <a:lstStyle/>
          <a:p>
            <a:pPr lvl="0" fontAlgn="base">
              <a:spcAft>
                <a:spcPct val="0"/>
              </a:spcAft>
            </a:pPr>
            <a:r>
              <a:rPr lang="en-US" sz="1600" kern="0" dirty="0">
                <a:solidFill>
                  <a:srgbClr val="000000"/>
                </a:solidFill>
              </a:rPr>
              <a:t> </a:t>
            </a:r>
            <a:r>
              <a:rPr lang="en-US" sz="1400" u="sng" kern="0" dirty="0">
                <a:solidFill>
                  <a:srgbClr val="000000"/>
                </a:solidFill>
              </a:rPr>
              <a:t>Plans and Benefits Template</a:t>
            </a:r>
          </a:p>
          <a:p>
            <a:pPr marL="285750" lvl="0" indent="-285750" fontAlgn="base">
              <a:spcAft>
                <a:spcPct val="0"/>
              </a:spcAft>
              <a:buFont typeface="Arial" panose="020B0604020202020204" pitchFamily="34" charset="0"/>
              <a:buChar char="•"/>
            </a:pPr>
            <a:r>
              <a:rPr lang="en-US" sz="1400" kern="0" dirty="0">
                <a:solidFill>
                  <a:srgbClr val="000000"/>
                </a:solidFill>
              </a:rPr>
              <a:t>The P&amp;B template has a Dental Macro that can be activated by selecting “yes” in the Dental Only Plan Field</a:t>
            </a:r>
          </a:p>
          <a:p>
            <a:pPr marL="285750" lvl="0" indent="-285750" fontAlgn="base">
              <a:spcAft>
                <a:spcPct val="0"/>
              </a:spcAft>
              <a:buFont typeface="Arial" panose="020B0604020202020204" pitchFamily="34" charset="0"/>
              <a:buChar char="•"/>
            </a:pPr>
            <a:r>
              <a:rPr lang="en-US" sz="1400" kern="0" dirty="0">
                <a:solidFill>
                  <a:srgbClr val="000000"/>
                </a:solidFill>
              </a:rPr>
              <a:t>The template will grey out all benefits except:</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Basic Dental Care – Adult</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Basic Dental Care – Child</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Dental Check-Up for Children</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Major Dental Care – Adult</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Major Dental Care – Child</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Orthodontia – Adult</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Orthodontia – Child </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Accidental Dental</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Routine Dental Services (Adult)</a:t>
            </a:r>
          </a:p>
          <a:p>
            <a:pPr marL="285750" lvl="0" indent="-285750" fontAlgn="base">
              <a:spcAft>
                <a:spcPct val="0"/>
              </a:spcAft>
              <a:buFont typeface="Arial" panose="020B0604020202020204" pitchFamily="34" charset="0"/>
              <a:buChar char="•"/>
            </a:pPr>
            <a:r>
              <a:rPr lang="en-US" sz="1400" kern="0" dirty="0">
                <a:solidFill>
                  <a:srgbClr val="000000"/>
                </a:solidFill>
              </a:rPr>
              <a:t>QDP issuers may offer the pediatric dental EHB at any AV and are not required to enter the high or low level of coverage in the template</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If the high or low level of coverage is entered, then it must fall within the AV range of high or low.</a:t>
            </a:r>
          </a:p>
          <a:p>
            <a:pPr marL="742950" lvl="1" indent="-285750" algn="l" fontAlgn="base">
              <a:spcAft>
                <a:spcPct val="0"/>
              </a:spcAft>
              <a:buFont typeface="Arial" panose="020B0604020202020204" pitchFamily="34" charset="0"/>
              <a:buChar char="•"/>
            </a:pPr>
            <a:r>
              <a:rPr lang="en-US" sz="1400" kern="0" dirty="0">
                <a:solidFill>
                  <a:srgbClr val="000000"/>
                </a:solidFill>
                <a:latin typeface="WhitneyHTF-Book"/>
                <a:cs typeface="WhitneyHTF-Book"/>
              </a:rPr>
              <a:t>The AV for the pediatric dental EHB must be entered on the AV supporting document</a:t>
            </a:r>
          </a:p>
          <a:p>
            <a:pPr lvl="0" fontAlgn="base">
              <a:spcAft>
                <a:spcPct val="0"/>
              </a:spcAft>
            </a:pPr>
            <a:endParaRPr lang="en-US" sz="1600" kern="0" dirty="0">
              <a:solidFill>
                <a:srgbClr val="000000"/>
              </a:solidFill>
            </a:endParaRP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0181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762000"/>
          </a:xfrm>
        </p:spPr>
        <p:txBody>
          <a:bodyPr/>
          <a:lstStyle/>
          <a:p>
            <a:pPr algn="ctr"/>
            <a:r>
              <a:rPr lang="en-US" sz="3200" b="1" dirty="0"/>
              <a:t>Exchange Service Areas</a:t>
            </a:r>
          </a:p>
        </p:txBody>
      </p:sp>
      <p:sp>
        <p:nvSpPr>
          <p:cNvPr id="3" name="Subtitle 2"/>
          <p:cNvSpPr>
            <a:spLocks noGrp="1"/>
          </p:cNvSpPr>
          <p:nvPr>
            <p:ph type="subTitle" idx="1"/>
          </p:nvPr>
        </p:nvSpPr>
        <p:spPr>
          <a:xfrm>
            <a:off x="1752601" y="1143000"/>
            <a:ext cx="3124200" cy="4579471"/>
          </a:xfrm>
        </p:spPr>
        <p:txBody>
          <a:bodyPr/>
          <a:lstStyle/>
          <a:p>
            <a:pPr marL="285750" indent="-285750">
              <a:spcAft>
                <a:spcPts val="400"/>
              </a:spcAft>
              <a:buFont typeface="Arial" panose="020B0604020202020204" pitchFamily="34" charset="0"/>
              <a:buChar char="•"/>
            </a:pPr>
            <a:r>
              <a:rPr lang="en-US" sz="1400" dirty="0"/>
              <a:t>Nevada’s rating territories are aligned with Nevada’s on Exchange Service Areas</a:t>
            </a:r>
          </a:p>
          <a:p>
            <a:pPr marL="285750" indent="-285750">
              <a:spcAft>
                <a:spcPts val="400"/>
              </a:spcAft>
              <a:buFont typeface="Arial" panose="020B0604020202020204" pitchFamily="34" charset="0"/>
              <a:buChar char="•"/>
            </a:pPr>
            <a:r>
              <a:rPr lang="en-US" sz="1400" dirty="0"/>
              <a:t>Nevada’s Service Areas for 2023 are unchanged </a:t>
            </a:r>
          </a:p>
          <a:p>
            <a:pPr marL="285750" indent="-285750">
              <a:spcAft>
                <a:spcPts val="400"/>
              </a:spcAft>
              <a:buFont typeface="Arial" panose="020B0604020202020204" pitchFamily="34" charset="0"/>
              <a:buChar char="•"/>
            </a:pPr>
            <a:r>
              <a:rPr lang="en-US" sz="1400" dirty="0"/>
              <a:t>QHP and QDP service areas must equal one or more rating territories</a:t>
            </a:r>
          </a:p>
          <a:p>
            <a:pPr marL="285750" indent="-285750">
              <a:spcAft>
                <a:spcPts val="400"/>
              </a:spcAft>
              <a:buFont typeface="Arial" panose="020B0604020202020204" pitchFamily="34" charset="0"/>
              <a:buChar char="•"/>
            </a:pPr>
            <a:r>
              <a:rPr lang="en-US" sz="1400" dirty="0"/>
              <a:t>On Exchange plans are not permitted to offer partial county coverage</a:t>
            </a:r>
          </a:p>
          <a:p>
            <a:endParaRPr lang="en-US" sz="1800" dirty="0">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5264" b="8824"/>
          <a:stretch/>
        </p:blipFill>
        <p:spPr>
          <a:xfrm>
            <a:off x="4956243" y="761999"/>
            <a:ext cx="3886200" cy="4917233"/>
          </a:xfrm>
          <a:prstGeom prst="rect">
            <a:avLst/>
          </a:prstGeom>
        </p:spPr>
      </p:pic>
    </p:spTree>
    <p:extLst>
      <p:ext uri="{BB962C8B-B14F-4D97-AF65-F5344CB8AC3E}">
        <p14:creationId xmlns:p14="http://schemas.microsoft.com/office/powerpoint/2010/main" val="1749316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01990"/>
            <a:ext cx="9144000" cy="720019"/>
          </a:xfrm>
        </p:spPr>
        <p:txBody>
          <a:bodyPr/>
          <a:lstStyle/>
          <a:p>
            <a:pPr algn="ctr"/>
            <a:r>
              <a:rPr lang="en-US" sz="3200" b="1" dirty="0"/>
              <a:t>Application Tips and Hints (cont.)</a:t>
            </a:r>
          </a:p>
        </p:txBody>
      </p:sp>
      <p:sp>
        <p:nvSpPr>
          <p:cNvPr id="3" name="Subtitle 2"/>
          <p:cNvSpPr>
            <a:spLocks noGrp="1"/>
          </p:cNvSpPr>
          <p:nvPr>
            <p:ph type="subTitle" idx="1"/>
          </p:nvPr>
        </p:nvSpPr>
        <p:spPr>
          <a:xfrm>
            <a:off x="1676400" y="1122009"/>
            <a:ext cx="6705600" cy="4232982"/>
          </a:xfrm>
        </p:spPr>
        <p:txBody>
          <a:bodyPr/>
          <a:lstStyle/>
          <a:p>
            <a:pPr lvl="0" fontAlgn="base">
              <a:spcAft>
                <a:spcPct val="0"/>
              </a:spcAft>
            </a:pPr>
            <a:r>
              <a:rPr lang="en-US" sz="1600" u="sng" kern="0" dirty="0">
                <a:solidFill>
                  <a:srgbClr val="000000"/>
                </a:solidFill>
              </a:rPr>
              <a:t>Plans and Benefits Template (cont.)</a:t>
            </a:r>
          </a:p>
          <a:p>
            <a:pPr marL="285750" indent="-285750" fontAlgn="base">
              <a:spcAft>
                <a:spcPts val="400"/>
              </a:spcAft>
              <a:buFont typeface="Arial" panose="020B0604020202020204" pitchFamily="34" charset="0"/>
              <a:buChar char="•"/>
            </a:pPr>
            <a:r>
              <a:rPr lang="en-US" sz="1600" kern="0" dirty="0">
                <a:solidFill>
                  <a:srgbClr val="000000"/>
                </a:solidFill>
              </a:rPr>
              <a:t>Pursuant to the provision of EHB at 45 CFR 156.115(a)(6), QDPs must cover pediatric dental benefits for individuals until at least the end of the month in which the enrollee turns 19 years of age </a:t>
            </a:r>
          </a:p>
          <a:p>
            <a:pPr marL="285750" indent="-285750" fontAlgn="base">
              <a:spcAft>
                <a:spcPts val="400"/>
              </a:spcAft>
              <a:buFont typeface="Arial" panose="020B0604020202020204" pitchFamily="34" charset="0"/>
              <a:buChar char="•"/>
            </a:pPr>
            <a:r>
              <a:rPr lang="en-US" sz="1600" kern="0" dirty="0">
                <a:solidFill>
                  <a:srgbClr val="000000"/>
                </a:solidFill>
              </a:rPr>
              <a:t>Accidental Dental is included on the template but does not have to be covered</a:t>
            </a:r>
          </a:p>
          <a:p>
            <a:pPr marL="285750" indent="-285750" fontAlgn="base">
              <a:spcAft>
                <a:spcPts val="400"/>
              </a:spcAft>
              <a:buFont typeface="Arial" panose="020B0604020202020204" pitchFamily="34" charset="0"/>
              <a:buChar char="•"/>
            </a:pPr>
            <a:r>
              <a:rPr lang="en-US" sz="1600" kern="0" dirty="0">
                <a:solidFill>
                  <a:srgbClr val="000000"/>
                </a:solidFill>
              </a:rPr>
              <a:t>Quantitative Limit on Service, Limit Quantity, Limit Unit, and Minimum Stay should be filled out according to the most typical/highest utilized benefit in each “Covered” benefit category</a:t>
            </a:r>
            <a:endParaRPr lang="en-US" sz="1600" u="sng" kern="0" dirty="0">
              <a:solidFill>
                <a:srgbClr val="000000"/>
              </a:solidFill>
            </a:endParaRPr>
          </a:p>
          <a:p>
            <a:pPr marL="285750" lvl="0" indent="-285750" fontAlgn="base">
              <a:spcAft>
                <a:spcPts val="400"/>
              </a:spcAft>
              <a:buFont typeface="Arial" panose="020B0604020202020204" pitchFamily="34" charset="0"/>
              <a:buChar char="•"/>
            </a:pPr>
            <a:r>
              <a:rPr lang="en-US" sz="1600" kern="0" dirty="0">
                <a:solidFill>
                  <a:srgbClr val="000000"/>
                </a:solidFill>
              </a:rPr>
              <a:t>All other limits or details of the services provided should be described in the Benefit Explanation field</a:t>
            </a:r>
          </a:p>
          <a:p>
            <a:pPr lvl="0" fontAlgn="base">
              <a:spcAft>
                <a:spcPts val="400"/>
              </a:spcAft>
            </a:pPr>
            <a:r>
              <a:rPr lang="en-US" sz="1600" b="1" kern="0" dirty="0">
                <a:solidFill>
                  <a:srgbClr val="000000"/>
                </a:solidFill>
              </a:rPr>
              <a:t>Note: Consumers should be able to easily access this detail when viewing Plan Brochures</a:t>
            </a:r>
          </a:p>
          <a:p>
            <a:pPr lvl="0" fontAlgn="base">
              <a:spcAft>
                <a:spcPct val="0"/>
              </a:spcAft>
            </a:pPr>
            <a:endParaRPr lang="en-US" sz="1600" b="1" kern="0" dirty="0">
              <a:solidFill>
                <a:srgbClr val="000000"/>
              </a:solidFill>
            </a:endParaRP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688162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25730"/>
            <a:ext cx="8763000" cy="1219200"/>
          </a:xfrm>
        </p:spPr>
        <p:txBody>
          <a:bodyPr/>
          <a:lstStyle/>
          <a:p>
            <a:pPr algn="ctr"/>
            <a:r>
              <a:rPr lang="en-US" sz="3600" b="1" dirty="0"/>
              <a:t>Application Tips and Hints for QDPs (cont.)</a:t>
            </a:r>
          </a:p>
        </p:txBody>
      </p:sp>
      <p:sp>
        <p:nvSpPr>
          <p:cNvPr id="3" name="Subtitle 2"/>
          <p:cNvSpPr>
            <a:spLocks noGrp="1"/>
          </p:cNvSpPr>
          <p:nvPr>
            <p:ph type="subTitle" idx="1"/>
          </p:nvPr>
        </p:nvSpPr>
        <p:spPr>
          <a:xfrm>
            <a:off x="1580442" y="1143000"/>
            <a:ext cx="6308497" cy="4724400"/>
          </a:xfrm>
        </p:spPr>
        <p:txBody>
          <a:bodyPr/>
          <a:lstStyle/>
          <a:p>
            <a:r>
              <a:rPr lang="en-US" sz="1800" dirty="0"/>
              <a:t>CMS has removed URL’s from the following templates:</a:t>
            </a:r>
          </a:p>
          <a:p>
            <a:pPr marL="285750" indent="-285750">
              <a:buFont typeface="Arial" panose="020B0604020202020204" pitchFamily="34" charset="0"/>
              <a:buChar char="•"/>
            </a:pPr>
            <a:r>
              <a:rPr lang="en-US" sz="1800" dirty="0"/>
              <a:t>Plans and Benefits Template</a:t>
            </a:r>
          </a:p>
          <a:p>
            <a:pPr marL="285750" indent="-285750">
              <a:buFont typeface="Arial" panose="020B0604020202020204" pitchFamily="34" charset="0"/>
              <a:buChar char="•"/>
            </a:pPr>
            <a:r>
              <a:rPr lang="en-US" sz="1800" dirty="0"/>
              <a:t>Network Template (please ensure these are accurate and complete) PY23 there were a lot of issues with these not being accurate. </a:t>
            </a:r>
          </a:p>
          <a:p>
            <a:r>
              <a:rPr lang="en-US" sz="1800" dirty="0"/>
              <a:t>SSHIX has created the following Supplemental URL Templates to collect URL data from all issuers:</a:t>
            </a:r>
          </a:p>
          <a:p>
            <a:pPr marL="285750" indent="-285750">
              <a:buFont typeface="Arial" panose="020B0604020202020204" pitchFamily="34" charset="0"/>
              <a:buChar char="•"/>
            </a:pPr>
            <a:r>
              <a:rPr lang="en-US" sz="1800" dirty="0"/>
              <a:t>Plans and Benefits URL Supplemental Template</a:t>
            </a:r>
          </a:p>
          <a:p>
            <a:pPr marL="285750" indent="-285750">
              <a:buFont typeface="Arial" panose="020B0604020202020204" pitchFamily="34" charset="0"/>
              <a:buChar char="•"/>
            </a:pPr>
            <a:r>
              <a:rPr lang="en-US" sz="1800" dirty="0"/>
              <a:t>Network URL Supplemental Template</a:t>
            </a:r>
          </a:p>
          <a:p>
            <a:r>
              <a:rPr lang="en-US" sz="1800" dirty="0"/>
              <a:t>Supplemental Templates can be found on the SSHIX Issuer webpage, linked here:</a:t>
            </a:r>
          </a:p>
          <a:p>
            <a:r>
              <a:rPr lang="en-US" sz="1800" dirty="0">
                <a:hlinkClick r:id="rId3"/>
              </a:rPr>
              <a:t>https://www.nevadahealthlink.com/partner-resources/carriers/</a:t>
            </a:r>
            <a:endParaRPr lang="en-US" sz="1800" dirty="0"/>
          </a:p>
          <a:p>
            <a:r>
              <a:rPr lang="en-US" sz="1800" dirty="0"/>
              <a:t>The Enrollment Payment URL is updated manually.  If any issuers have changes to their Enrollment Payment URL, please email Plan Management at  </a:t>
            </a:r>
            <a:r>
              <a:rPr lang="en-US" sz="1800" dirty="0">
                <a:hlinkClick r:id="rId4"/>
              </a:rPr>
              <a:t>pmanagement@exchange.nv.gov</a:t>
            </a:r>
            <a:endParaRPr lang="en-US" sz="1800" dirty="0"/>
          </a:p>
          <a:p>
            <a:endParaRPr lang="en-US" sz="1800" dirty="0"/>
          </a:p>
        </p:txBody>
      </p:sp>
    </p:spTree>
    <p:extLst>
      <p:ext uri="{BB962C8B-B14F-4D97-AF65-F5344CB8AC3E}">
        <p14:creationId xmlns:p14="http://schemas.microsoft.com/office/powerpoint/2010/main" val="1355268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9144000" cy="720019"/>
          </a:xfrm>
        </p:spPr>
        <p:txBody>
          <a:bodyPr/>
          <a:lstStyle/>
          <a:p>
            <a:pPr algn="ctr"/>
            <a:r>
              <a:rPr lang="en-US" sz="3200" b="1" dirty="0"/>
              <a:t>Application Tips and Hints (cont.)</a:t>
            </a:r>
          </a:p>
        </p:txBody>
      </p:sp>
      <p:sp>
        <p:nvSpPr>
          <p:cNvPr id="3" name="Subtitle 2"/>
          <p:cNvSpPr>
            <a:spLocks noGrp="1"/>
          </p:cNvSpPr>
          <p:nvPr>
            <p:ph type="subTitle" idx="1"/>
          </p:nvPr>
        </p:nvSpPr>
        <p:spPr>
          <a:xfrm>
            <a:off x="1524000" y="609600"/>
            <a:ext cx="6705600" cy="4819493"/>
          </a:xfrm>
        </p:spPr>
        <p:txBody>
          <a:bodyPr/>
          <a:lstStyle/>
          <a:p>
            <a:pPr fontAlgn="base">
              <a:spcAft>
                <a:spcPts val="400"/>
              </a:spcAft>
            </a:pPr>
            <a:r>
              <a:rPr lang="en-US" sz="1400" u="sng" kern="0" dirty="0">
                <a:solidFill>
                  <a:srgbClr val="000000"/>
                </a:solidFill>
              </a:rPr>
              <a:t>Plans and Benefits Template (cont.)</a:t>
            </a:r>
            <a:endParaRPr lang="en-US" sz="1400" kern="0" dirty="0">
              <a:solidFill>
                <a:srgbClr val="000000"/>
              </a:solidFill>
            </a:endParaRPr>
          </a:p>
          <a:p>
            <a:pPr lvl="0" fontAlgn="base">
              <a:spcAft>
                <a:spcPts val="400"/>
              </a:spcAft>
            </a:pPr>
            <a:r>
              <a:rPr lang="en-US" sz="1400" b="1" dirty="0"/>
              <a:t>Guaranteed vs. Estimated Rate</a:t>
            </a:r>
          </a:p>
          <a:p>
            <a:pPr marL="342900" lvl="0" indent="-342900" fontAlgn="base">
              <a:spcAft>
                <a:spcPct val="0"/>
              </a:spcAft>
              <a:buFontTx/>
              <a:buChar char="•"/>
            </a:pPr>
            <a:r>
              <a:rPr lang="en-US" sz="1400" kern="0" dirty="0">
                <a:solidFill>
                  <a:srgbClr val="000000"/>
                </a:solidFill>
              </a:rPr>
              <a:t>Guaranteed – Issuer must charge consumers the exact rates entered in the Rates Table Template</a:t>
            </a:r>
          </a:p>
          <a:p>
            <a:pPr marL="342900" lvl="0" indent="-342900" fontAlgn="base">
              <a:spcAft>
                <a:spcPct val="0"/>
              </a:spcAft>
              <a:buFontTx/>
              <a:buChar char="•"/>
            </a:pPr>
            <a:r>
              <a:rPr lang="en-US" sz="1400" kern="0" dirty="0">
                <a:solidFill>
                  <a:srgbClr val="000000"/>
                </a:solidFill>
              </a:rPr>
              <a:t>Estimated – Issuer must make adjustments to the rates charged to the consumer beyond what it entered in the Rates Table Template</a:t>
            </a:r>
          </a:p>
          <a:p>
            <a:pPr marL="800100" lvl="1" indent="-342900" algn="l" fontAlgn="base">
              <a:spcAft>
                <a:spcPct val="0"/>
              </a:spcAft>
              <a:buFontTx/>
              <a:buChar char="•"/>
            </a:pPr>
            <a:r>
              <a:rPr lang="en-US" sz="1200" kern="0" dirty="0">
                <a:solidFill>
                  <a:srgbClr val="000000"/>
                </a:solidFill>
                <a:latin typeface="WhitneyHTF-Book"/>
                <a:cs typeface="WhitneyHTF-Book"/>
              </a:rPr>
              <a:t>This will be indicated on Plan Compare</a:t>
            </a:r>
          </a:p>
          <a:p>
            <a:pPr marL="800100" lvl="1" indent="-342900" algn="l" fontAlgn="base">
              <a:spcAft>
                <a:spcPct val="0"/>
              </a:spcAft>
              <a:buFontTx/>
              <a:buChar char="•"/>
            </a:pPr>
            <a:r>
              <a:rPr lang="en-US" sz="1200" kern="0" dirty="0">
                <a:solidFill>
                  <a:srgbClr val="000000"/>
                </a:solidFill>
                <a:latin typeface="WhitneyHTF-Book"/>
                <a:cs typeface="WhitneyHTF-Book"/>
              </a:rPr>
              <a:t>Allows issuers to rate 19 and 20 year olds differently</a:t>
            </a:r>
          </a:p>
          <a:p>
            <a:pPr marL="342900" lvl="0" indent="-342900" fontAlgn="base">
              <a:spcAft>
                <a:spcPct val="0"/>
              </a:spcAft>
              <a:buFontTx/>
              <a:buChar char="•"/>
            </a:pPr>
            <a:r>
              <a:rPr lang="en-US" sz="1400" kern="0" dirty="0">
                <a:solidFill>
                  <a:srgbClr val="000000"/>
                </a:solidFill>
              </a:rPr>
              <a:t>SHOP rates must be “Guaranteed”</a:t>
            </a:r>
          </a:p>
          <a:p>
            <a:pPr marL="342900" lvl="0" indent="-342900" fontAlgn="base">
              <a:spcAft>
                <a:spcPts val="400"/>
              </a:spcAft>
              <a:buFontTx/>
              <a:buChar char="•"/>
            </a:pPr>
            <a:r>
              <a:rPr lang="en-US" sz="1400" kern="0" dirty="0">
                <a:solidFill>
                  <a:srgbClr val="000000"/>
                </a:solidFill>
              </a:rPr>
              <a:t>Portion of premium (dollar amount) that applies towards EHB </a:t>
            </a:r>
          </a:p>
          <a:p>
            <a:pPr marL="800100" lvl="1" indent="-342900" algn="l" fontAlgn="base">
              <a:spcBef>
                <a:spcPts val="0"/>
              </a:spcBef>
              <a:buFontTx/>
              <a:buChar char="•"/>
            </a:pPr>
            <a:r>
              <a:rPr lang="en-US" sz="1400" kern="0" dirty="0">
                <a:solidFill>
                  <a:srgbClr val="000000"/>
                </a:solidFill>
                <a:latin typeface="WhitneyHTF-Book"/>
                <a:cs typeface="WhitneyHTF-Book"/>
              </a:rPr>
              <a:t>Statewide average should be represented in template</a:t>
            </a:r>
          </a:p>
          <a:p>
            <a:pPr marL="800100" lvl="1" indent="-342900" algn="l" fontAlgn="base">
              <a:spcBef>
                <a:spcPts val="0"/>
              </a:spcBef>
              <a:buFontTx/>
              <a:buChar char="•"/>
            </a:pPr>
            <a:r>
              <a:rPr lang="en-US" sz="1400" kern="0" dirty="0">
                <a:solidFill>
                  <a:srgbClr val="000000"/>
                </a:solidFill>
                <a:latin typeface="WhitneyHTF-Book"/>
                <a:cs typeface="WhitneyHTF-Book"/>
              </a:rPr>
              <a:t>Cannot exceed premium for child-only plan</a:t>
            </a:r>
          </a:p>
          <a:p>
            <a:pPr marL="800100" lvl="1" indent="-342900" algn="l" fontAlgn="base">
              <a:spcBef>
                <a:spcPts val="0"/>
              </a:spcBef>
              <a:buFontTx/>
              <a:buChar char="•"/>
            </a:pPr>
            <a:r>
              <a:rPr lang="en-US" sz="1400" kern="0" dirty="0">
                <a:solidFill>
                  <a:srgbClr val="000000"/>
                </a:solidFill>
                <a:latin typeface="WhitneyHTF-Book"/>
                <a:cs typeface="WhitneyHTF-Book"/>
              </a:rPr>
              <a:t>Description of EHB Allocation form required to be signed by an actuary</a:t>
            </a:r>
          </a:p>
          <a:p>
            <a:pPr>
              <a:spcAft>
                <a:spcPts val="400"/>
              </a:spcAft>
            </a:pPr>
            <a:r>
              <a:rPr lang="en-US" sz="1400" u="sng" dirty="0">
                <a:solidFill>
                  <a:schemeClr val="tx1"/>
                </a:solidFill>
              </a:rPr>
              <a:t>Business Rules Template:</a:t>
            </a:r>
          </a:p>
          <a:p>
            <a:pPr marL="285750" indent="-285750">
              <a:spcAft>
                <a:spcPts val="400"/>
              </a:spcAft>
              <a:buFont typeface="Arial" panose="020B0604020202020204" pitchFamily="34" charset="0"/>
              <a:buChar char="•"/>
            </a:pPr>
            <a:r>
              <a:rPr lang="en-US" sz="1400" dirty="0">
                <a:solidFill>
                  <a:schemeClr val="tx1"/>
                </a:solidFill>
              </a:rPr>
              <a:t>Requires minimum relations between primary and dependent:</a:t>
            </a:r>
          </a:p>
          <a:p>
            <a:pPr>
              <a:spcAft>
                <a:spcPts val="400"/>
              </a:spcAft>
            </a:pPr>
            <a:r>
              <a:rPr lang="en-US" sz="1400" i="1" dirty="0">
                <a:solidFill>
                  <a:schemeClr val="tx1"/>
                </a:solidFill>
              </a:rPr>
              <a:t>	</a:t>
            </a:r>
            <a:r>
              <a:rPr lang="en-US" sz="1400" i="1" dirty="0"/>
              <a:t>Spouse-no, Foster Child-no, Ward-no, Stepson or Stepdaughter-no, Self-yes, 	Child-no, Life Partner-no, Other Relationship-no*</a:t>
            </a:r>
          </a:p>
          <a:p>
            <a:r>
              <a:rPr lang="en-US" sz="1400" i="1" dirty="0"/>
              <a:t>	*Other Relationship </a:t>
            </a:r>
            <a:r>
              <a:rPr lang="en-US" sz="1400" dirty="0"/>
              <a:t>is required for SHOP plans, and if also selling individual 	plans it must be added because the relationships have to be identical*</a:t>
            </a:r>
          </a:p>
          <a:p>
            <a:pPr lvl="0" fontAlgn="base">
              <a:spcAft>
                <a:spcPct val="0"/>
              </a:spcAft>
            </a:pPr>
            <a:endParaRPr lang="en-US" sz="1400" kern="0" dirty="0">
              <a:solidFill>
                <a:srgbClr val="000000"/>
              </a:solidFill>
            </a:endParaRPr>
          </a:p>
          <a:p>
            <a:pPr lvl="0" fontAlgn="base">
              <a:spcAft>
                <a:spcPts val="400"/>
              </a:spcAft>
            </a:pPr>
            <a:endParaRPr lang="en-US" sz="1400" kern="0" dirty="0">
              <a:solidFill>
                <a:srgbClr val="000000"/>
              </a:solidFill>
            </a:endParaRPr>
          </a:p>
          <a:p>
            <a:pPr lvl="0" fontAlgn="base">
              <a:spcAft>
                <a:spcPct val="0"/>
              </a:spcAft>
            </a:pPr>
            <a:endParaRPr lang="en-US" sz="1800" b="1" kern="0" dirty="0">
              <a:solidFill>
                <a:srgbClr val="000000"/>
              </a:solidFill>
              <a:latin typeface="WhitneyHTF-Book"/>
              <a:cs typeface="WhitneyHTF-Book"/>
            </a:endParaRP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602361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24688"/>
            <a:ext cx="9144000" cy="720019"/>
          </a:xfrm>
        </p:spPr>
        <p:txBody>
          <a:bodyPr/>
          <a:lstStyle/>
          <a:p>
            <a:pPr algn="ctr"/>
            <a:r>
              <a:rPr lang="en-US" sz="3200" b="1" dirty="0"/>
              <a:t>Prohibition of  Waiting Periods</a:t>
            </a:r>
          </a:p>
        </p:txBody>
      </p:sp>
      <p:sp>
        <p:nvSpPr>
          <p:cNvPr id="3" name="Subtitle 2"/>
          <p:cNvSpPr>
            <a:spLocks noGrp="1"/>
          </p:cNvSpPr>
          <p:nvPr>
            <p:ph type="subTitle" idx="1"/>
          </p:nvPr>
        </p:nvSpPr>
        <p:spPr>
          <a:xfrm>
            <a:off x="1600200" y="1482018"/>
            <a:ext cx="6705600" cy="4232982"/>
          </a:xfrm>
        </p:spPr>
        <p:txBody>
          <a:bodyPr/>
          <a:lstStyle/>
          <a:p>
            <a:pPr algn="just"/>
            <a:endParaRPr lang="en-US" sz="1400" dirty="0">
              <a:hlinkClick r:id="rId3"/>
            </a:endParaRPr>
          </a:p>
          <a:p>
            <a:pPr marL="285750" indent="-285750" algn="just">
              <a:buFont typeface="Arial" panose="020B0604020202020204" pitchFamily="34" charset="0"/>
              <a:buChar char="•"/>
            </a:pPr>
            <a:r>
              <a:rPr lang="en-US" sz="1600" dirty="0"/>
              <a:t>Waiting periods are not allowed for any EHB’s, including pediatric orthodontia EHB.</a:t>
            </a:r>
          </a:p>
          <a:p>
            <a:pPr marL="285750" indent="-285750" algn="just">
              <a:buFont typeface="Arial" panose="020B0604020202020204" pitchFamily="34" charset="0"/>
              <a:buChar char="•"/>
            </a:pPr>
            <a:r>
              <a:rPr lang="en-US" sz="1600" dirty="0"/>
              <a:t>Imposing a waiting period on an EHB could mean the issuer is not offering coverage that provides EHB as required by 45 CFR 156.115</a:t>
            </a:r>
            <a:endParaRPr lang="en-US" sz="1600" dirty="0">
              <a:hlinkClick r:id="rId3"/>
            </a:endParaRPr>
          </a:p>
          <a:p>
            <a:pPr algn="just"/>
            <a:endParaRPr lang="en-US" sz="1400" dirty="0">
              <a:hlinkClick r:id="rId3"/>
            </a:endParaRPr>
          </a:p>
          <a:p>
            <a:pPr algn="just"/>
            <a:r>
              <a:rPr lang="en-US" sz="1800" dirty="0"/>
              <a:t>	</a:t>
            </a:r>
            <a:r>
              <a:rPr lang="en-US" sz="1600" dirty="0">
                <a:hlinkClick r:id="rId4"/>
              </a:rPr>
              <a:t>https://www.cms.gov/CCIIO/Resources/Fact-Sheets-and-</a:t>
            </a:r>
            <a:r>
              <a:rPr lang="en-US" sz="1600" dirty="0"/>
              <a:t>	</a:t>
            </a:r>
            <a:r>
              <a:rPr lang="en-US" sz="1600" dirty="0">
                <a:hlinkClick r:id="rId3"/>
              </a:rPr>
              <a:t>FAQs/Downloads/Waiting-period-FAQ-05262016-Final-.pdf</a:t>
            </a:r>
            <a:endParaRPr lang="en-US" sz="1600" dirty="0"/>
          </a:p>
          <a:p>
            <a:pPr lvl="0" fontAlgn="base">
              <a:spcAft>
                <a:spcPts val="400"/>
              </a:spcAft>
            </a:pPr>
            <a:endParaRPr lang="en-US" sz="1200" kern="0" dirty="0">
              <a:solidFill>
                <a:srgbClr val="000000"/>
              </a:solidFill>
            </a:endParaRPr>
          </a:p>
          <a:p>
            <a:pPr lvl="0" fontAlgn="base">
              <a:spcAft>
                <a:spcPct val="0"/>
              </a:spcAft>
            </a:pPr>
            <a:endParaRPr lang="en-US" sz="1800" b="1" kern="0" dirty="0">
              <a:solidFill>
                <a:srgbClr val="000000"/>
              </a:solidFill>
              <a:latin typeface="WhitneyHTF-Book"/>
              <a:cs typeface="WhitneyHTF-Book"/>
            </a:endParaRPr>
          </a:p>
          <a:p>
            <a:pPr marL="342900" indent="-34290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1925132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3689" y="2243312"/>
            <a:ext cx="5185252" cy="1871488"/>
          </a:xfrm>
        </p:spPr>
        <p:txBody>
          <a:bodyPr/>
          <a:lstStyle/>
          <a:p>
            <a:r>
              <a:rPr lang="en-US" b="1" dirty="0"/>
              <a:t>SHOP – Small Business Health Options Program</a:t>
            </a:r>
          </a:p>
        </p:txBody>
      </p:sp>
    </p:spTree>
    <p:extLst>
      <p:ext uri="{BB962C8B-B14F-4D97-AF65-F5344CB8AC3E}">
        <p14:creationId xmlns:p14="http://schemas.microsoft.com/office/powerpoint/2010/main" val="2204952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720019"/>
          </a:xfrm>
        </p:spPr>
        <p:txBody>
          <a:bodyPr/>
          <a:lstStyle/>
          <a:p>
            <a:pPr algn="ctr"/>
            <a:r>
              <a:rPr lang="en-US" sz="3200" b="1" dirty="0"/>
              <a:t>SHOP Standards</a:t>
            </a:r>
          </a:p>
        </p:txBody>
      </p:sp>
      <p:sp>
        <p:nvSpPr>
          <p:cNvPr id="3" name="Subtitle 2"/>
          <p:cNvSpPr>
            <a:spLocks noGrp="1"/>
          </p:cNvSpPr>
          <p:nvPr>
            <p:ph type="subTitle" idx="1"/>
          </p:nvPr>
        </p:nvSpPr>
        <p:spPr>
          <a:xfrm>
            <a:off x="1752600" y="990600"/>
            <a:ext cx="6705600" cy="4572000"/>
          </a:xfrm>
        </p:spPr>
        <p:txBody>
          <a:bodyPr/>
          <a:lstStyle/>
          <a:p>
            <a:pPr marL="285750" indent="-285750">
              <a:buFont typeface="Arial" panose="020B0604020202020204" pitchFamily="34" charset="0"/>
              <a:buChar char="•"/>
            </a:pPr>
            <a:r>
              <a:rPr lang="en-US" sz="1600" dirty="0"/>
              <a:t>SHOP binder submissions mimic the process of submitting individual binders. </a:t>
            </a:r>
          </a:p>
          <a:p>
            <a:pPr marL="285750" indent="-285750">
              <a:buFont typeface="Arial" panose="020B0604020202020204" pitchFamily="34" charset="0"/>
              <a:buChar char="•"/>
            </a:pPr>
            <a:r>
              <a:rPr lang="en-US" sz="1600" dirty="0"/>
              <a:t>Nevada Health Link’s Small Business Health Options Program (SHOP) is open to small businesses in Nevada with up to 50 employees. Employees are defined as working on average 30 or more hours per week.</a:t>
            </a:r>
          </a:p>
          <a:p>
            <a:pPr marL="285750" indent="-285750">
              <a:buFont typeface="Arial" panose="020B0604020202020204" pitchFamily="34" charset="0"/>
              <a:buChar char="•"/>
            </a:pPr>
            <a:r>
              <a:rPr lang="en-US" sz="1600" dirty="0"/>
              <a:t>A small business employer will navigate the SHOP page on NevadaHealthLink.com and enroll directly through the insurer offering SHOP coverage. </a:t>
            </a:r>
          </a:p>
          <a:p>
            <a:r>
              <a:rPr lang="en-US" sz="1600" dirty="0"/>
              <a:t>	</a:t>
            </a:r>
            <a:r>
              <a:rPr lang="en-US" sz="1600" dirty="0">
                <a:hlinkClick r:id="rId3"/>
              </a:rPr>
              <a:t>https://www.nevadahealthlink.com/overview/</a:t>
            </a:r>
            <a:endParaRPr lang="en-US" sz="1600" dirty="0"/>
          </a:p>
          <a:p>
            <a:endParaRPr lang="en-US" sz="1600" b="1" kern="0" dirty="0">
              <a:solidFill>
                <a:srgbClr val="000000"/>
              </a:solidFill>
            </a:endParaRPr>
          </a:p>
          <a:p>
            <a:r>
              <a:rPr lang="en-US" sz="2000" dirty="0"/>
              <a:t>*</a:t>
            </a:r>
            <a:r>
              <a:rPr lang="en-US" sz="1600" dirty="0"/>
              <a:t>PLEASE NOTE: While Nevada Health Link has offered SHOP coverage to employers in the past, Nevada’s insurance carriers are not offering SHOP Health or Dental plans for 2022 coverage. Small businesses are encouraged to enter into direct relationships with Nevada’s insurance carriers when seeking group coverage for their employees. Employers can also work with a licensed Insurance Agent/Broker to identify alternative group coverage options.</a:t>
            </a:r>
          </a:p>
        </p:txBody>
      </p:sp>
    </p:spTree>
    <p:extLst>
      <p:ext uri="{BB962C8B-B14F-4D97-AF65-F5344CB8AC3E}">
        <p14:creationId xmlns:p14="http://schemas.microsoft.com/office/powerpoint/2010/main" val="1030045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0"/>
            <a:ext cx="9144000" cy="720019"/>
          </a:xfrm>
        </p:spPr>
        <p:txBody>
          <a:bodyPr/>
          <a:lstStyle/>
          <a:p>
            <a:pPr algn="ctr"/>
            <a:r>
              <a:rPr lang="en-US" sz="3600" b="1" dirty="0">
                <a:solidFill>
                  <a:srgbClr val="A81C88"/>
                </a:solidFill>
              </a:rPr>
              <a:t>Contacting the Exchange</a:t>
            </a:r>
          </a:p>
        </p:txBody>
      </p:sp>
      <p:sp>
        <p:nvSpPr>
          <p:cNvPr id="3" name="Subtitle 2"/>
          <p:cNvSpPr>
            <a:spLocks noGrp="1"/>
          </p:cNvSpPr>
          <p:nvPr>
            <p:ph type="subTitle" idx="1"/>
          </p:nvPr>
        </p:nvSpPr>
        <p:spPr>
          <a:xfrm>
            <a:off x="1828800" y="1905000"/>
            <a:ext cx="6324600" cy="2514600"/>
          </a:xfrm>
        </p:spPr>
        <p:txBody>
          <a:bodyPr>
            <a:noAutofit/>
          </a:bodyPr>
          <a:lstStyle/>
          <a:p>
            <a:r>
              <a:rPr lang="en-US" sz="1800" dirty="0"/>
              <a:t>Plan Certification General Mailbox</a:t>
            </a:r>
          </a:p>
          <a:p>
            <a:pPr lvl="1" algn="l"/>
            <a:r>
              <a:rPr lang="en-US" sz="1600" dirty="0">
                <a:hlinkClick r:id="rId3"/>
              </a:rPr>
              <a:t>pmanagement@exchange.nv.gov</a:t>
            </a:r>
            <a:r>
              <a:rPr lang="en-US" sz="1600" dirty="0"/>
              <a:t> </a:t>
            </a:r>
          </a:p>
          <a:p>
            <a:pPr lvl="1" algn="l"/>
            <a:endParaRPr lang="en-US" sz="1600" dirty="0"/>
          </a:p>
          <a:p>
            <a:r>
              <a:rPr lang="en-US" sz="1800" dirty="0"/>
              <a:t>Plan Certification Manager</a:t>
            </a:r>
          </a:p>
          <a:p>
            <a:pPr lvl="1" algn="l"/>
            <a:r>
              <a:rPr lang="en-US" sz="1600" dirty="0">
                <a:hlinkClick r:id="rId3"/>
              </a:rPr>
              <a:t>mranson@exchange.nv.gov</a:t>
            </a:r>
            <a:r>
              <a:rPr lang="en-US" sz="1600" dirty="0"/>
              <a:t> </a:t>
            </a:r>
          </a:p>
          <a:p>
            <a:pPr lvl="1" algn="l"/>
            <a:endParaRPr lang="en-US" sz="1600" dirty="0"/>
          </a:p>
          <a:p>
            <a:r>
              <a:rPr lang="en-US" sz="1800" dirty="0"/>
              <a:t>Policy and Compliance Manager</a:t>
            </a:r>
          </a:p>
          <a:p>
            <a:pPr lvl="1" algn="l"/>
            <a:r>
              <a:rPr lang="en-US" sz="1600" dirty="0">
                <a:hlinkClick r:id="rId4"/>
              </a:rPr>
              <a:t>gcastaneda@exchange.nv.gov</a:t>
            </a:r>
            <a:endParaRPr lang="en-US" sz="1600" dirty="0"/>
          </a:p>
          <a:p>
            <a:pPr lvl="1" algn="l"/>
            <a:endParaRPr lang="en-US" sz="1600" dirty="0"/>
          </a:p>
          <a:p>
            <a:endParaRPr lang="en-US" dirty="0">
              <a:latin typeface="Whitney HTF Book"/>
            </a:endParaRPr>
          </a:p>
        </p:txBody>
      </p:sp>
      <p:sp>
        <p:nvSpPr>
          <p:cNvPr id="5" name="TextBox 4"/>
          <p:cNvSpPr txBox="1"/>
          <p:nvPr/>
        </p:nvSpPr>
        <p:spPr>
          <a:xfrm>
            <a:off x="-1032491" y="220942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977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6200"/>
            <a:ext cx="6705600" cy="762000"/>
          </a:xfrm>
        </p:spPr>
        <p:txBody>
          <a:bodyPr/>
          <a:lstStyle/>
          <a:p>
            <a:pPr algn="ctr"/>
            <a:r>
              <a:rPr lang="en-US" sz="3200" b="1" dirty="0"/>
              <a:t>Plan Year 2024 QHP Timeline</a:t>
            </a:r>
          </a:p>
        </p:txBody>
      </p:sp>
      <p:sp>
        <p:nvSpPr>
          <p:cNvPr id="3" name="Subtitle 2"/>
          <p:cNvSpPr>
            <a:spLocks noGrp="1"/>
          </p:cNvSpPr>
          <p:nvPr>
            <p:ph type="subTitle" idx="1"/>
          </p:nvPr>
        </p:nvSpPr>
        <p:spPr/>
        <p:txBody>
          <a:bodyPr/>
          <a:lstStyle/>
          <a:p>
            <a:pPr fontAlgn="t"/>
            <a:r>
              <a:rPr lang="en-US" dirty="0"/>
              <a:t> </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2621786590"/>
              </p:ext>
            </p:extLst>
          </p:nvPr>
        </p:nvGraphicFramePr>
        <p:xfrm>
          <a:off x="1828800" y="609600"/>
          <a:ext cx="6477000" cy="4868269"/>
        </p:xfrm>
        <a:graphic>
          <a:graphicData uri="http://schemas.openxmlformats.org/drawingml/2006/table">
            <a:tbl>
              <a:tblPr firstRow="1" firstCol="1" bandRow="1">
                <a:tableStyleId>{9DCAF9ED-07DC-4A11-8D7F-57B35C25682E}</a:tableStyleId>
              </a:tblPr>
              <a:tblGrid>
                <a:gridCol w="4760205">
                  <a:extLst>
                    <a:ext uri="{9D8B030D-6E8A-4147-A177-3AD203B41FA5}">
                      <a16:colId xmlns:a16="http://schemas.microsoft.com/office/drawing/2014/main" val="20000"/>
                    </a:ext>
                  </a:extLst>
                </a:gridCol>
                <a:gridCol w="1716795">
                  <a:extLst>
                    <a:ext uri="{9D8B030D-6E8A-4147-A177-3AD203B41FA5}">
                      <a16:colId xmlns:a16="http://schemas.microsoft.com/office/drawing/2014/main" val="20001"/>
                    </a:ext>
                  </a:extLst>
                </a:gridCol>
              </a:tblGrid>
              <a:tr h="381000">
                <a:tc>
                  <a:txBody>
                    <a:bodyPr/>
                    <a:lstStyle/>
                    <a:p>
                      <a:pPr marL="0" marR="473075" algn="ctr">
                        <a:lnSpc>
                          <a:spcPct val="113000"/>
                        </a:lnSpc>
                        <a:spcBef>
                          <a:spcPts val="0"/>
                        </a:spcBef>
                        <a:spcAft>
                          <a:spcPts val="0"/>
                        </a:spcAft>
                      </a:pPr>
                      <a:r>
                        <a:rPr lang="en-US" sz="1200" b="0" spc="-5" dirty="0">
                          <a:effectLst/>
                        </a:rPr>
                        <a:t> Activity</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gn="ctr">
                        <a:lnSpc>
                          <a:spcPct val="113000"/>
                        </a:lnSpc>
                        <a:spcBef>
                          <a:spcPts val="0"/>
                        </a:spcBef>
                        <a:spcAft>
                          <a:spcPts val="0"/>
                        </a:spcAft>
                      </a:pPr>
                      <a:r>
                        <a:rPr lang="en-US" sz="1200" b="0" spc="-5" dirty="0">
                          <a:effectLst/>
                        </a:rPr>
                        <a:t>Deadline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5512">
                <a:tc>
                  <a:txBody>
                    <a:bodyPr/>
                    <a:lstStyle/>
                    <a:p>
                      <a:pPr marL="0" marR="473075">
                        <a:lnSpc>
                          <a:spcPct val="113000"/>
                        </a:lnSpc>
                        <a:spcBef>
                          <a:spcPts val="0"/>
                        </a:spcBef>
                        <a:spcAft>
                          <a:spcPts val="0"/>
                        </a:spcAft>
                      </a:pPr>
                      <a:r>
                        <a:rPr lang="en-US" sz="1200" b="0" kern="1200" dirty="0">
                          <a:effectLst/>
                        </a:rPr>
                        <a:t>Issuer submit Intent to EDI Test Form with SSHIX - </a:t>
                      </a:r>
                      <a:r>
                        <a:rPr lang="en-US" sz="1200" b="1" kern="1200" dirty="0">
                          <a:effectLst/>
                        </a:rPr>
                        <a:t>Required</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spc="-5" dirty="0">
                          <a:effectLst/>
                          <a:latin typeface="Times New Roman" panose="02020603050405020304" pitchFamily="18" charset="0"/>
                          <a:ea typeface="Times New Roman" panose="02020603050405020304" pitchFamily="18" charset="0"/>
                          <a:cs typeface="Times New Roman" panose="02020603050405020304" pitchFamily="18" charset="0"/>
                        </a:rPr>
                        <a:t>4/3/2023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5512">
                <a:tc>
                  <a:txBody>
                    <a:bodyPr/>
                    <a:lstStyle/>
                    <a:p>
                      <a:pPr marL="0" marR="473075">
                        <a:lnSpc>
                          <a:spcPct val="113000"/>
                        </a:lnSpc>
                        <a:spcBef>
                          <a:spcPts val="0"/>
                        </a:spcBef>
                        <a:spcAft>
                          <a:spcPts val="0"/>
                        </a:spcAft>
                      </a:pPr>
                      <a:r>
                        <a:rPr lang="en-US" sz="1200" b="0" kern="1200" dirty="0">
                          <a:effectLst/>
                        </a:rPr>
                        <a:t>Issuers submit</a:t>
                      </a:r>
                      <a:r>
                        <a:rPr lang="en-US" sz="1200" b="0" kern="1200" baseline="0" dirty="0">
                          <a:effectLst/>
                        </a:rPr>
                        <a:t> Intent to Sell Form with SSHIX – </a:t>
                      </a:r>
                      <a:r>
                        <a:rPr lang="en-US" sz="1200" b="1" kern="1200" baseline="0" dirty="0">
                          <a:effectLst/>
                        </a:rPr>
                        <a:t>Required</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indent="0" algn="l" defTabSz="457200" rtl="0" eaLnBrk="1" fontAlgn="auto" latinLnBrk="0" hangingPunct="1">
                        <a:lnSpc>
                          <a:spcPct val="113000"/>
                        </a:lnSpc>
                        <a:spcBef>
                          <a:spcPts val="0"/>
                        </a:spcBef>
                        <a:spcAft>
                          <a:spcPts val="0"/>
                        </a:spcAft>
                        <a:buClrTx/>
                        <a:buSzTx/>
                        <a:buFontTx/>
                        <a:buNone/>
                        <a:tabLst/>
                        <a:defRPr/>
                      </a:pPr>
                      <a:r>
                        <a:rPr lang="en-US" sz="1200" b="0" spc="-5" dirty="0">
                          <a:effectLst/>
                        </a:rPr>
                        <a:t>4/3/2023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marL="0" marR="473075">
                        <a:lnSpc>
                          <a:spcPct val="113000"/>
                        </a:lnSpc>
                        <a:spcBef>
                          <a:spcPts val="0"/>
                        </a:spcBef>
                        <a:spcAft>
                          <a:spcPts val="0"/>
                        </a:spcAft>
                      </a:pPr>
                      <a:r>
                        <a:rPr lang="en-US" sz="1200" b="0" baseline="0" dirty="0">
                          <a:effectLst/>
                          <a:latin typeface="+mn-lt"/>
                          <a:ea typeface="Times New Roman" panose="02020603050405020304" pitchFamily="18" charset="0"/>
                          <a:cs typeface="Times New Roman" panose="02020603050405020304" pitchFamily="18" charset="0"/>
                        </a:rPr>
                        <a:t>CMS QHP Enrollee Survey data submission deadline</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5/19/2023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4800">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HHS-approved</a:t>
                      </a:r>
                      <a:r>
                        <a:rPr lang="en-US" sz="1200" b="0" baseline="0" dirty="0">
                          <a:effectLst/>
                          <a:latin typeface="+mn-lt"/>
                          <a:ea typeface="Times New Roman" panose="02020603050405020304" pitchFamily="18" charset="0"/>
                          <a:cs typeface="Times New Roman" panose="02020603050405020304" pitchFamily="18" charset="0"/>
                        </a:rPr>
                        <a:t> QHP Enrollee Survey vendor securely submits the QHP Enrollee Survey response data to CMS </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5/24/2023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4800">
                <a:tc>
                  <a:txBody>
                    <a:bodyPr/>
                    <a:lstStyle/>
                    <a:p>
                      <a:pPr marL="0" marR="473075">
                        <a:lnSpc>
                          <a:spcPct val="113000"/>
                        </a:lnSpc>
                        <a:spcBef>
                          <a:spcPts val="0"/>
                        </a:spcBef>
                        <a:spcAft>
                          <a:spcPts val="0"/>
                        </a:spcAft>
                      </a:pPr>
                      <a:r>
                        <a:rPr lang="en-US" sz="1200" b="1" kern="1200" dirty="0">
                          <a:effectLst/>
                        </a:rPr>
                        <a:t>Binder submission</a:t>
                      </a:r>
                      <a:r>
                        <a:rPr lang="en-US" sz="1200" b="1" kern="1200" baseline="0" dirty="0">
                          <a:effectLst/>
                        </a:rPr>
                        <a:t> due in SERFF</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spc="-5" dirty="0">
                          <a:effectLst/>
                        </a:rPr>
                        <a:t>5/31/2023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4800">
                <a:tc>
                  <a:txBody>
                    <a:bodyPr/>
                    <a:lstStyle/>
                    <a:p>
                      <a:pPr marL="0" marR="473075">
                        <a:lnSpc>
                          <a:spcPct val="113000"/>
                        </a:lnSpc>
                        <a:spcBef>
                          <a:spcPts val="0"/>
                        </a:spcBef>
                        <a:spcAft>
                          <a:spcPts val="0"/>
                        </a:spcAft>
                      </a:pPr>
                      <a:r>
                        <a:rPr lang="en-US" sz="1200" b="0" kern="1200" dirty="0">
                          <a:effectLst/>
                        </a:rPr>
                        <a:t>SSHIX initial review of binder data submitted</a:t>
                      </a:r>
                      <a:r>
                        <a:rPr lang="en-US" sz="1200" b="0" kern="1200" baseline="0" dirty="0">
                          <a:effectLst/>
                        </a:rPr>
                        <a:t> in SERFF</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spc="-5" dirty="0">
                          <a:effectLst/>
                        </a:rPr>
                        <a:t>5/31 - 7/13/2023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4800">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QHP</a:t>
                      </a:r>
                      <a:r>
                        <a:rPr lang="en-US" sz="1200" b="0" baseline="0" dirty="0">
                          <a:effectLst/>
                          <a:latin typeface="+mn-lt"/>
                          <a:ea typeface="Times New Roman" panose="02020603050405020304" pitchFamily="18" charset="0"/>
                          <a:cs typeface="Times New Roman" panose="02020603050405020304" pitchFamily="18" charset="0"/>
                        </a:rPr>
                        <a:t> issuer submits the validated QRS clinical measure data, with attestation, to CMS via NCQA’s Interactive Data Submission System (IDSS)</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6/15/2023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4800">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Initial</a:t>
                      </a:r>
                      <a:r>
                        <a:rPr lang="en-US" sz="1200" b="0" baseline="0" dirty="0">
                          <a:effectLst/>
                          <a:latin typeface="+mn-lt"/>
                          <a:ea typeface="Times New Roman" panose="02020603050405020304" pitchFamily="18" charset="0"/>
                          <a:cs typeface="Times New Roman" panose="02020603050405020304" pitchFamily="18" charset="0"/>
                        </a:rPr>
                        <a:t> objection letter sent</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6/16/2023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4800">
                <a:tc>
                  <a:txBody>
                    <a:bodyPr/>
                    <a:lstStyle/>
                    <a:p>
                      <a:pPr marL="0" marR="473075">
                        <a:lnSpc>
                          <a:spcPct val="113000"/>
                        </a:lnSpc>
                        <a:spcBef>
                          <a:spcPts val="0"/>
                        </a:spcBef>
                        <a:spcAft>
                          <a:spcPts val="0"/>
                        </a:spcAft>
                      </a:pPr>
                      <a:r>
                        <a:rPr lang="en-US" sz="1200" b="0" dirty="0">
                          <a:effectLst/>
                        </a:rPr>
                        <a:t>First data transfer from SERFF to Nevada Health Link SBE Platform</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spc="-5" dirty="0">
                          <a:effectLst/>
                        </a:rPr>
                        <a:t>7/13/2023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4800">
                <a:tc>
                  <a:txBody>
                    <a:bodyPr/>
                    <a:lstStyle/>
                    <a:p>
                      <a:pPr marL="0" marR="473075">
                        <a:lnSpc>
                          <a:spcPct val="113000"/>
                        </a:lnSpc>
                        <a:spcBef>
                          <a:spcPts val="0"/>
                        </a:spcBef>
                        <a:spcAft>
                          <a:spcPts val="0"/>
                        </a:spcAft>
                      </a:pPr>
                      <a:r>
                        <a:rPr lang="en-US" sz="1200" b="0" dirty="0">
                          <a:effectLst/>
                        </a:rPr>
                        <a:t>Issuer plan preview</a:t>
                      </a:r>
                      <a:r>
                        <a:rPr lang="en-US" sz="1200" b="0" baseline="0" dirty="0">
                          <a:effectLst/>
                        </a:rPr>
                        <a:t> on Nevada Health Link SBE Platform</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spc="-5" dirty="0">
                          <a:effectLst/>
                        </a:rPr>
                        <a:t>7/13-8/19/2023</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67570">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QHP</a:t>
                      </a:r>
                      <a:r>
                        <a:rPr lang="en-US" sz="1200" b="0" baseline="0" dirty="0">
                          <a:effectLst/>
                          <a:latin typeface="+mn-lt"/>
                          <a:ea typeface="Times New Roman" panose="02020603050405020304" pitchFamily="18" charset="0"/>
                          <a:cs typeface="Times New Roman" panose="02020603050405020304" pitchFamily="18" charset="0"/>
                        </a:rPr>
                        <a:t> issuers, Exchange administrators, and CMS preview the 2022 QHP quality rating information</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8/1-9/30/2023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67570">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Proposed</a:t>
                      </a:r>
                      <a:r>
                        <a:rPr lang="en-US" sz="1200" b="0" baseline="0" dirty="0">
                          <a:effectLst/>
                          <a:latin typeface="+mn-lt"/>
                          <a:ea typeface="Times New Roman" panose="02020603050405020304" pitchFamily="18" charset="0"/>
                          <a:cs typeface="Times New Roman" panose="02020603050405020304" pitchFamily="18" charset="0"/>
                        </a:rPr>
                        <a:t> rate change posted on the DOI website</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latin typeface="Times New Roman" panose="02020603050405020304" pitchFamily="18" charset="0"/>
                          <a:ea typeface="Times New Roman" panose="02020603050405020304" pitchFamily="18" charset="0"/>
                          <a:cs typeface="Times New Roman" panose="02020603050405020304" pitchFamily="18" charset="0"/>
                        </a:rPr>
                        <a:t>7/31/2023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67570">
                <a:tc>
                  <a:txBody>
                    <a:bodyPr/>
                    <a:lstStyle/>
                    <a:p>
                      <a:pPr marL="0" marR="473075">
                        <a:lnSpc>
                          <a:spcPct val="113000"/>
                        </a:lnSpc>
                        <a:spcBef>
                          <a:spcPts val="0"/>
                        </a:spcBef>
                        <a:spcAft>
                          <a:spcPts val="0"/>
                        </a:spcAft>
                      </a:pPr>
                      <a:r>
                        <a:rPr lang="en-US" sz="1200" b="0" dirty="0">
                          <a:effectLst/>
                          <a:latin typeface="+mn-lt"/>
                          <a:ea typeface="+mn-ea"/>
                          <a:cs typeface="+mn-cs"/>
                        </a:rPr>
                        <a:t>Supplemental</a:t>
                      </a:r>
                      <a:r>
                        <a:rPr lang="en-US" sz="1200" b="0" baseline="0" dirty="0">
                          <a:effectLst/>
                          <a:latin typeface="+mn-lt"/>
                          <a:ea typeface="+mn-ea"/>
                          <a:cs typeface="+mn-cs"/>
                        </a:rPr>
                        <a:t> URL Templates due in SERFF</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8/3/2023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21683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76200"/>
            <a:ext cx="6705600" cy="720019"/>
          </a:xfrm>
        </p:spPr>
        <p:txBody>
          <a:bodyPr/>
          <a:lstStyle/>
          <a:p>
            <a:pPr algn="ctr"/>
            <a:r>
              <a:rPr lang="en-US" sz="2800" b="1" dirty="0"/>
              <a:t>Plan Year 2024 QHP Timeline (cont.)</a:t>
            </a:r>
          </a:p>
        </p:txBody>
      </p:sp>
      <p:sp>
        <p:nvSpPr>
          <p:cNvPr id="3" name="Subtitle 2"/>
          <p:cNvSpPr>
            <a:spLocks noGrp="1"/>
          </p:cNvSpPr>
          <p:nvPr>
            <p:ph type="subTitle" idx="1"/>
          </p:nvPr>
        </p:nvSpPr>
        <p:spPr/>
        <p:txBody>
          <a:bodyPr/>
          <a:lstStyle/>
          <a:p>
            <a:pPr fontAlgn="t"/>
            <a:r>
              <a:rPr lang="en-US" dirty="0"/>
              <a:t> </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937522149"/>
              </p:ext>
            </p:extLst>
          </p:nvPr>
        </p:nvGraphicFramePr>
        <p:xfrm>
          <a:off x="1828800" y="685800"/>
          <a:ext cx="6629400" cy="4912762"/>
        </p:xfrm>
        <a:graphic>
          <a:graphicData uri="http://schemas.openxmlformats.org/drawingml/2006/table">
            <a:tbl>
              <a:tblPr firstRow="1" firstCol="1" bandRow="1">
                <a:tableStyleId>{9DCAF9ED-07DC-4A11-8D7F-57B35C25682E}</a:tableStyleId>
              </a:tblPr>
              <a:tblGrid>
                <a:gridCol w="4577556">
                  <a:extLst>
                    <a:ext uri="{9D8B030D-6E8A-4147-A177-3AD203B41FA5}">
                      <a16:colId xmlns:a16="http://schemas.microsoft.com/office/drawing/2014/main" val="20000"/>
                    </a:ext>
                  </a:extLst>
                </a:gridCol>
                <a:gridCol w="2051844">
                  <a:extLst>
                    <a:ext uri="{9D8B030D-6E8A-4147-A177-3AD203B41FA5}">
                      <a16:colId xmlns:a16="http://schemas.microsoft.com/office/drawing/2014/main" val="20001"/>
                    </a:ext>
                  </a:extLst>
                </a:gridCol>
              </a:tblGrid>
              <a:tr h="381002">
                <a:tc>
                  <a:txBody>
                    <a:bodyPr/>
                    <a:lstStyle/>
                    <a:p>
                      <a:pPr marL="0" marR="473075" indent="0" algn="ctr" defTabSz="457200" rtl="0" eaLnBrk="1" fontAlgn="auto" latinLnBrk="0" hangingPunct="1">
                        <a:lnSpc>
                          <a:spcPct val="113000"/>
                        </a:lnSpc>
                        <a:spcBef>
                          <a:spcPts val="0"/>
                        </a:spcBef>
                        <a:spcAft>
                          <a:spcPts val="0"/>
                        </a:spcAft>
                        <a:buClrTx/>
                        <a:buSzTx/>
                        <a:buFontTx/>
                        <a:buNone/>
                        <a:tabLst/>
                        <a:defRPr/>
                      </a:pPr>
                      <a:r>
                        <a:rPr lang="en-US" sz="1200" b="0" spc="-5" dirty="0">
                          <a:effectLst/>
                        </a:rPr>
                        <a:t> Activity</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73075">
                        <a:lnSpc>
                          <a:spcPct val="113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indent="0" algn="ctr" defTabSz="457200" rtl="0" eaLnBrk="1" fontAlgn="auto" latinLnBrk="0" hangingPunct="1">
                        <a:lnSpc>
                          <a:spcPct val="113000"/>
                        </a:lnSpc>
                        <a:spcBef>
                          <a:spcPts val="0"/>
                        </a:spcBef>
                        <a:spcAft>
                          <a:spcPts val="0"/>
                        </a:spcAft>
                        <a:buClrTx/>
                        <a:buSzTx/>
                        <a:buFontTx/>
                        <a:buNone/>
                        <a:tabLst/>
                        <a:defRPr/>
                      </a:pPr>
                      <a:r>
                        <a:rPr lang="en-US" sz="1200" b="0" spc="-5" dirty="0">
                          <a:effectLst/>
                        </a:rPr>
                        <a:t>Deadline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73075" indent="0" algn="ctr" defTabSz="457200" rtl="0" eaLnBrk="1" fontAlgn="auto" latinLnBrk="0" hangingPunct="1">
                        <a:lnSpc>
                          <a:spcPct val="113000"/>
                        </a:lnSpc>
                        <a:spcBef>
                          <a:spcPts val="0"/>
                        </a:spcBef>
                        <a:spcAft>
                          <a:spcPts val="0"/>
                        </a:spcAft>
                        <a:buClrTx/>
                        <a:buSzTx/>
                        <a:buFontTx/>
                        <a:buNone/>
                        <a:tabLst/>
                        <a:defRPr/>
                      </a:pPr>
                      <a:endParaRPr lang="en-US" sz="1200" b="0" kern="1200" spc="-5"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9897">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Draft</a:t>
                      </a:r>
                      <a:r>
                        <a:rPr lang="en-US" sz="1200" b="0" baseline="0" dirty="0">
                          <a:effectLst/>
                          <a:latin typeface="+mn-lt"/>
                          <a:ea typeface="Times New Roman" panose="02020603050405020304" pitchFamily="18" charset="0"/>
                          <a:cs typeface="Times New Roman" panose="02020603050405020304" pitchFamily="18" charset="0"/>
                        </a:rPr>
                        <a:t> Plan Year 2023 Issuer Agreements sent to issuers for review</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8/16/2023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7785">
                <a:tc>
                  <a:txBody>
                    <a:bodyPr/>
                    <a:lstStyle/>
                    <a:p>
                      <a:pPr marL="0" marR="473075">
                        <a:lnSpc>
                          <a:spcPct val="113000"/>
                        </a:lnSpc>
                        <a:spcBef>
                          <a:spcPts val="0"/>
                        </a:spcBef>
                        <a:spcAft>
                          <a:spcPts val="0"/>
                        </a:spcAft>
                      </a:pPr>
                      <a:r>
                        <a:rPr lang="en-US" sz="1200" b="0" dirty="0">
                          <a:effectLst/>
                          <a:latin typeface="+mn-lt"/>
                          <a:ea typeface="+mn-ea"/>
                          <a:cs typeface="+mn-cs"/>
                        </a:rPr>
                        <a:t>Plan</a:t>
                      </a:r>
                      <a:r>
                        <a:rPr lang="en-US" sz="1200" b="0" baseline="0" dirty="0">
                          <a:effectLst/>
                          <a:latin typeface="+mn-lt"/>
                          <a:ea typeface="+mn-ea"/>
                          <a:cs typeface="+mn-cs"/>
                        </a:rPr>
                        <a:t> Preview ends, deadline for all plans to be verified</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8/19/2023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7527">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Letters</a:t>
                      </a:r>
                      <a:r>
                        <a:rPr lang="en-US" sz="1200" b="0" baseline="0" dirty="0">
                          <a:effectLst/>
                          <a:latin typeface="+mn-lt"/>
                          <a:ea typeface="Times New Roman" panose="02020603050405020304" pitchFamily="18" charset="0"/>
                          <a:cs typeface="Times New Roman" panose="02020603050405020304" pitchFamily="18" charset="0"/>
                        </a:rPr>
                        <a:t> of Good Standing and Network Adequacy submitted to the Exchange from DOI</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8/19/2023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7527">
                <a:tc>
                  <a:txBody>
                    <a:bodyPr/>
                    <a:lstStyle/>
                    <a:p>
                      <a:pPr marL="0" marR="473075">
                        <a:lnSpc>
                          <a:spcPct val="113000"/>
                        </a:lnSpc>
                        <a:spcBef>
                          <a:spcPts val="0"/>
                        </a:spcBef>
                        <a:spcAft>
                          <a:spcPts val="0"/>
                        </a:spcAft>
                      </a:pPr>
                      <a:r>
                        <a:rPr lang="en-US" sz="1200" b="0" dirty="0">
                          <a:effectLst/>
                          <a:latin typeface="+mn-lt"/>
                          <a:ea typeface="+mn-ea"/>
                          <a:cs typeface="+mn-cs"/>
                        </a:rPr>
                        <a:t>Final</a:t>
                      </a:r>
                      <a:r>
                        <a:rPr lang="en-US" sz="1200" b="0" baseline="0" dirty="0">
                          <a:effectLst/>
                          <a:latin typeface="+mn-lt"/>
                          <a:ea typeface="+mn-ea"/>
                          <a:cs typeface="+mn-cs"/>
                        </a:rPr>
                        <a:t> deadline for issuers to change QHP application without State Authorization (not applicable to rates)</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8/24/2023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969">
                <a:tc>
                  <a:txBody>
                    <a:bodyPr/>
                    <a:lstStyle/>
                    <a:p>
                      <a:pPr marL="0" marR="473075">
                        <a:lnSpc>
                          <a:spcPct val="113000"/>
                        </a:lnSpc>
                        <a:spcBef>
                          <a:spcPts val="0"/>
                        </a:spcBef>
                        <a:spcAft>
                          <a:spcPts val="0"/>
                        </a:spcAft>
                        <a:tabLst>
                          <a:tab pos="784860" algn="l"/>
                        </a:tabLst>
                      </a:pPr>
                      <a:r>
                        <a:rPr lang="en-US" sz="1200" b="0" dirty="0">
                          <a:effectLst/>
                          <a:latin typeface="+mn-lt"/>
                          <a:ea typeface="+mn-ea"/>
                          <a:cs typeface="+mn-cs"/>
                        </a:rPr>
                        <a:t>Rate</a:t>
                      </a:r>
                      <a:r>
                        <a:rPr lang="en-US" sz="1200" b="0" baseline="0" dirty="0">
                          <a:effectLst/>
                          <a:latin typeface="+mn-lt"/>
                          <a:ea typeface="+mn-ea"/>
                          <a:cs typeface="+mn-cs"/>
                        </a:rPr>
                        <a:t> filings approved by DOI</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8/25/2023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pPr marL="0" marR="473075" algn="l" defTabSz="457200" rtl="0" eaLnBrk="1" latinLnBrk="0" hangingPunct="1">
                        <a:lnSpc>
                          <a:spcPct val="113000"/>
                        </a:lnSpc>
                        <a:spcBef>
                          <a:spcPts val="0"/>
                        </a:spcBef>
                        <a:spcAft>
                          <a:spcPts val="0"/>
                        </a:spcAft>
                        <a:tabLst>
                          <a:tab pos="784860" algn="l"/>
                        </a:tabLst>
                      </a:pPr>
                      <a:r>
                        <a:rPr lang="en-US" sz="1200" b="0" kern="1200" dirty="0">
                          <a:solidFill>
                            <a:schemeClr val="dk1"/>
                          </a:solidFill>
                          <a:effectLst/>
                          <a:latin typeface="+mn-lt"/>
                          <a:ea typeface="+mn-ea"/>
                          <a:cs typeface="+mn-cs"/>
                        </a:rPr>
                        <a:t>Final</a:t>
                      </a:r>
                      <a:r>
                        <a:rPr lang="en-US" sz="1200" b="0" kern="1200" baseline="0" dirty="0">
                          <a:solidFill>
                            <a:schemeClr val="dk1"/>
                          </a:solidFill>
                          <a:effectLst/>
                          <a:latin typeface="+mn-lt"/>
                          <a:ea typeface="+mn-ea"/>
                          <a:cs typeface="+mn-cs"/>
                        </a:rPr>
                        <a:t> data transfer from SERFF to Nevada Health Link SBE Platform if applicable</a:t>
                      </a:r>
                      <a:endParaRPr lang="en-US" sz="12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gn="l" defTabSz="457200" rtl="0" eaLnBrk="1" latinLnBrk="0" hangingPunct="1">
                        <a:lnSpc>
                          <a:spcPct val="113000"/>
                        </a:lnSpc>
                        <a:spcBef>
                          <a:spcPts val="0"/>
                        </a:spcBef>
                        <a:spcAft>
                          <a:spcPts val="0"/>
                        </a:spcAft>
                      </a:pPr>
                      <a:r>
                        <a:rPr lang="en-US" sz="1200" kern="1200" spc="-5" dirty="0">
                          <a:solidFill>
                            <a:schemeClr val="dk1"/>
                          </a:solidFill>
                          <a:effectLst/>
                          <a:latin typeface="+mn-lt"/>
                          <a:ea typeface="+mn-ea"/>
                          <a:cs typeface="+mn-cs"/>
                        </a:rPr>
                        <a:t>8/28/2023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3851">
                <a:tc>
                  <a:txBody>
                    <a:bodyPr/>
                    <a:lstStyle/>
                    <a:p>
                      <a:pPr marL="0" marR="473075">
                        <a:lnSpc>
                          <a:spcPct val="113000"/>
                        </a:lnSpc>
                        <a:spcBef>
                          <a:spcPts val="0"/>
                        </a:spcBef>
                        <a:spcAft>
                          <a:spcPts val="0"/>
                        </a:spcAft>
                      </a:pPr>
                      <a:r>
                        <a:rPr lang="en-US" sz="1200" b="0" dirty="0">
                          <a:effectLst/>
                          <a:latin typeface="+mn-lt"/>
                          <a:ea typeface="+mn-ea"/>
                          <a:cs typeface="+mn-cs"/>
                        </a:rPr>
                        <a:t>Plans</a:t>
                      </a:r>
                      <a:r>
                        <a:rPr lang="en-US" sz="1200" b="0" baseline="0" dirty="0">
                          <a:effectLst/>
                          <a:latin typeface="+mn-lt"/>
                          <a:ea typeface="+mn-ea"/>
                          <a:cs typeface="+mn-cs"/>
                        </a:rPr>
                        <a:t> re verified for rates – </a:t>
                      </a:r>
                      <a:r>
                        <a:rPr lang="en-US" sz="1200" b="1" baseline="0" dirty="0">
                          <a:effectLst/>
                          <a:latin typeface="+mn-lt"/>
                          <a:ea typeface="+mn-ea"/>
                          <a:cs typeface="+mn-cs"/>
                        </a:rPr>
                        <a:t>rates must be approved by DOI</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8/30/2023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3851">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Final</a:t>
                      </a:r>
                      <a:r>
                        <a:rPr lang="en-US" sz="1200" b="0" baseline="0" dirty="0">
                          <a:effectLst/>
                          <a:latin typeface="+mn-lt"/>
                          <a:ea typeface="Times New Roman" panose="02020603050405020304" pitchFamily="18" charset="0"/>
                          <a:cs typeface="Times New Roman" panose="02020603050405020304" pitchFamily="18" charset="0"/>
                        </a:rPr>
                        <a:t> Plan Year 2024 Issuer Agreements sent to issuers with final plan confirmation list</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9/4/2023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3851">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Issuers send signed agreements and confirm final plan listings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9/4-9/13/2023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53851">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SSHIX</a:t>
                      </a:r>
                      <a:r>
                        <a:rPr lang="en-US" sz="1200" b="0" baseline="0" dirty="0">
                          <a:effectLst/>
                          <a:latin typeface="+mn-lt"/>
                          <a:ea typeface="Times New Roman" panose="02020603050405020304" pitchFamily="18" charset="0"/>
                          <a:cs typeface="Times New Roman" panose="02020603050405020304" pitchFamily="18" charset="0"/>
                        </a:rPr>
                        <a:t> to send final plan confirmation list and countersigned Issuer Agreements to issuers</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9/13/2023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53851">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Plans</a:t>
                      </a:r>
                      <a:r>
                        <a:rPr lang="en-US" sz="1200" b="0" baseline="0" dirty="0">
                          <a:effectLst/>
                          <a:latin typeface="+mn-lt"/>
                          <a:ea typeface="Times New Roman" panose="02020603050405020304" pitchFamily="18" charset="0"/>
                          <a:cs typeface="Times New Roman" panose="02020603050405020304" pitchFamily="18" charset="0"/>
                        </a:rPr>
                        <a:t> Certified in SERFF</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9/13/2023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53851">
                <a:tc>
                  <a:txBody>
                    <a:bodyPr/>
                    <a:lstStyle/>
                    <a:p>
                      <a:pPr marL="0" marR="473075">
                        <a:lnSpc>
                          <a:spcPct val="113000"/>
                        </a:lnSpc>
                        <a:spcBef>
                          <a:spcPts val="0"/>
                        </a:spcBef>
                        <a:spcAft>
                          <a:spcPts val="0"/>
                        </a:spcAft>
                      </a:pPr>
                      <a:r>
                        <a:rPr lang="en-US" sz="1200" b="0" dirty="0">
                          <a:effectLst/>
                          <a:latin typeface="+mn-lt"/>
                          <a:ea typeface="+mn-ea"/>
                          <a:cs typeface="+mn-cs"/>
                        </a:rPr>
                        <a:t>Approved</a:t>
                      </a:r>
                      <a:r>
                        <a:rPr lang="en-US" sz="1200" b="0" baseline="0" dirty="0">
                          <a:effectLst/>
                          <a:latin typeface="+mn-lt"/>
                          <a:ea typeface="+mn-ea"/>
                          <a:cs typeface="+mn-cs"/>
                        </a:rPr>
                        <a:t> rate changes posted on the DOI website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10/1/2023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5771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76200"/>
            <a:ext cx="6705600" cy="720019"/>
          </a:xfrm>
        </p:spPr>
        <p:txBody>
          <a:bodyPr/>
          <a:lstStyle/>
          <a:p>
            <a:pPr algn="ctr"/>
            <a:r>
              <a:rPr lang="en-US" sz="2800" b="1" dirty="0"/>
              <a:t>Plan Year 2024 QHP Timeline (cont.)</a:t>
            </a:r>
          </a:p>
        </p:txBody>
      </p:sp>
      <p:sp>
        <p:nvSpPr>
          <p:cNvPr id="3" name="Subtitle 2"/>
          <p:cNvSpPr>
            <a:spLocks noGrp="1"/>
          </p:cNvSpPr>
          <p:nvPr>
            <p:ph type="subTitle" idx="1"/>
          </p:nvPr>
        </p:nvSpPr>
        <p:spPr/>
        <p:txBody>
          <a:bodyPr/>
          <a:lstStyle/>
          <a:p>
            <a:pPr fontAlgn="t"/>
            <a:r>
              <a:rPr lang="en-US" dirty="0"/>
              <a:t> </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515841517"/>
              </p:ext>
            </p:extLst>
          </p:nvPr>
        </p:nvGraphicFramePr>
        <p:xfrm>
          <a:off x="1828800" y="685800"/>
          <a:ext cx="6629400" cy="2293226"/>
        </p:xfrm>
        <a:graphic>
          <a:graphicData uri="http://schemas.openxmlformats.org/drawingml/2006/table">
            <a:tbl>
              <a:tblPr firstRow="1" firstCol="1" bandRow="1">
                <a:tableStyleId>{9DCAF9ED-07DC-4A11-8D7F-57B35C25682E}</a:tableStyleId>
              </a:tblPr>
              <a:tblGrid>
                <a:gridCol w="4577556">
                  <a:extLst>
                    <a:ext uri="{9D8B030D-6E8A-4147-A177-3AD203B41FA5}">
                      <a16:colId xmlns:a16="http://schemas.microsoft.com/office/drawing/2014/main" val="20000"/>
                    </a:ext>
                  </a:extLst>
                </a:gridCol>
                <a:gridCol w="2051844">
                  <a:extLst>
                    <a:ext uri="{9D8B030D-6E8A-4147-A177-3AD203B41FA5}">
                      <a16:colId xmlns:a16="http://schemas.microsoft.com/office/drawing/2014/main" val="20001"/>
                    </a:ext>
                  </a:extLst>
                </a:gridCol>
              </a:tblGrid>
              <a:tr h="381002">
                <a:tc>
                  <a:txBody>
                    <a:bodyPr/>
                    <a:lstStyle/>
                    <a:p>
                      <a:pPr marL="0" marR="473075" indent="0" algn="ctr" defTabSz="457200" rtl="0" eaLnBrk="1" fontAlgn="auto" latinLnBrk="0" hangingPunct="1">
                        <a:lnSpc>
                          <a:spcPct val="113000"/>
                        </a:lnSpc>
                        <a:spcBef>
                          <a:spcPts val="0"/>
                        </a:spcBef>
                        <a:spcAft>
                          <a:spcPts val="0"/>
                        </a:spcAft>
                        <a:buClrTx/>
                        <a:buSzTx/>
                        <a:buFontTx/>
                        <a:buNone/>
                        <a:tabLst/>
                        <a:defRPr/>
                      </a:pPr>
                      <a:r>
                        <a:rPr lang="en-US" sz="1200" b="0" spc="-5" dirty="0">
                          <a:effectLst/>
                        </a:rPr>
                        <a:t> Activity</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73075">
                        <a:lnSpc>
                          <a:spcPct val="113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indent="0" algn="ctr" defTabSz="457200" rtl="0" eaLnBrk="1" fontAlgn="auto" latinLnBrk="0" hangingPunct="1">
                        <a:lnSpc>
                          <a:spcPct val="113000"/>
                        </a:lnSpc>
                        <a:spcBef>
                          <a:spcPts val="0"/>
                        </a:spcBef>
                        <a:spcAft>
                          <a:spcPts val="0"/>
                        </a:spcAft>
                        <a:buClrTx/>
                        <a:buSzTx/>
                        <a:buFontTx/>
                        <a:buNone/>
                        <a:tabLst/>
                        <a:defRPr/>
                      </a:pPr>
                      <a:r>
                        <a:rPr lang="en-US" sz="1200" b="0" spc="-5" dirty="0">
                          <a:effectLst/>
                        </a:rPr>
                        <a:t>Deadline</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473075" indent="0" algn="ctr" defTabSz="457200" rtl="0" eaLnBrk="1" fontAlgn="auto" latinLnBrk="0" hangingPunct="1">
                        <a:lnSpc>
                          <a:spcPct val="113000"/>
                        </a:lnSpc>
                        <a:spcBef>
                          <a:spcPts val="0"/>
                        </a:spcBef>
                        <a:spcAft>
                          <a:spcPts val="0"/>
                        </a:spcAft>
                        <a:buClrTx/>
                        <a:buSzTx/>
                        <a:buFontTx/>
                        <a:buNone/>
                        <a:tabLst/>
                        <a:defRPr/>
                      </a:pPr>
                      <a:endParaRPr lang="en-US" sz="1200" b="0" kern="1200" spc="-5" dirty="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3532">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Consumer</a:t>
                      </a:r>
                      <a:r>
                        <a:rPr lang="en-US" sz="1200" b="0" baseline="0" dirty="0">
                          <a:effectLst/>
                          <a:latin typeface="+mn-lt"/>
                          <a:ea typeface="Times New Roman" panose="02020603050405020304" pitchFamily="18" charset="0"/>
                          <a:cs typeface="Times New Roman" panose="02020603050405020304" pitchFamily="18" charset="0"/>
                        </a:rPr>
                        <a:t> Window Shopping begins</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10/1/2023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7785">
                <a:tc>
                  <a:txBody>
                    <a:bodyPr/>
                    <a:lstStyle/>
                    <a:p>
                      <a:pPr marL="0" marR="473075">
                        <a:lnSpc>
                          <a:spcPct val="113000"/>
                        </a:lnSpc>
                        <a:spcBef>
                          <a:spcPts val="0"/>
                        </a:spcBef>
                        <a:spcAft>
                          <a:spcPts val="0"/>
                        </a:spcAft>
                      </a:pPr>
                      <a:r>
                        <a:rPr lang="en-US" sz="1200" b="0" dirty="0">
                          <a:effectLst/>
                          <a:latin typeface="+mn-lt"/>
                          <a:ea typeface="+mn-ea"/>
                          <a:cs typeface="+mn-cs"/>
                        </a:rPr>
                        <a:t>URL</a:t>
                      </a:r>
                      <a:r>
                        <a:rPr lang="en-US" sz="1200" b="0" baseline="0" dirty="0">
                          <a:effectLst/>
                          <a:latin typeface="+mn-lt"/>
                          <a:ea typeface="+mn-ea"/>
                          <a:cs typeface="+mn-cs"/>
                        </a:rPr>
                        <a:t> links need to be live for Window Shopping</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10/1/2023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7527">
                <a:tc>
                  <a:txBody>
                    <a:bodyPr/>
                    <a:lstStyle/>
                    <a:p>
                      <a:pPr marL="0" marR="473075">
                        <a:lnSpc>
                          <a:spcPct val="113000"/>
                        </a:lnSpc>
                        <a:spcBef>
                          <a:spcPts val="0"/>
                        </a:spcBef>
                        <a:spcAft>
                          <a:spcPts val="0"/>
                        </a:spcAft>
                      </a:pPr>
                      <a:r>
                        <a:rPr lang="en-US" sz="1200" b="0" dirty="0">
                          <a:effectLst/>
                          <a:latin typeface="+mn-lt"/>
                          <a:ea typeface="Times New Roman" panose="02020603050405020304" pitchFamily="18" charset="0"/>
                          <a:cs typeface="Times New Roman" panose="02020603050405020304" pitchFamily="18" charset="0"/>
                        </a:rPr>
                        <a:t>Limited</a:t>
                      </a:r>
                      <a:r>
                        <a:rPr lang="en-US" sz="1200" b="0" baseline="0" dirty="0">
                          <a:effectLst/>
                          <a:latin typeface="+mn-lt"/>
                          <a:ea typeface="Times New Roman" panose="02020603050405020304" pitchFamily="18" charset="0"/>
                          <a:cs typeface="Times New Roman" panose="02020603050405020304" pitchFamily="18" charset="0"/>
                        </a:rPr>
                        <a:t> data correction window (not applicable to utilize for service area changes, plan offerings, or rate data).  Must obtain State Authorization prior to use of window</a:t>
                      </a:r>
                      <a:endParaRPr lang="en-US" sz="12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10/5-10/9/2023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7527">
                <a:tc>
                  <a:txBody>
                    <a:bodyPr/>
                    <a:lstStyle/>
                    <a:p>
                      <a:pPr marL="0" marR="473075">
                        <a:lnSpc>
                          <a:spcPct val="113000"/>
                        </a:lnSpc>
                        <a:spcBef>
                          <a:spcPts val="0"/>
                        </a:spcBef>
                        <a:spcAft>
                          <a:spcPts val="0"/>
                        </a:spcAft>
                      </a:pPr>
                      <a:r>
                        <a:rPr lang="en-US" sz="1200" b="0" dirty="0">
                          <a:effectLst/>
                          <a:latin typeface="+mn-lt"/>
                          <a:ea typeface="+mn-ea"/>
                          <a:cs typeface="+mn-cs"/>
                        </a:rPr>
                        <a:t>Anticipated</a:t>
                      </a:r>
                      <a:r>
                        <a:rPr lang="en-US" sz="1200" b="0" baseline="0" dirty="0">
                          <a:effectLst/>
                          <a:latin typeface="+mn-lt"/>
                          <a:ea typeface="+mn-ea"/>
                          <a:cs typeface="+mn-cs"/>
                        </a:rPr>
                        <a:t> public display of QHP quality rating information</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11/1/2023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969">
                <a:tc>
                  <a:txBody>
                    <a:bodyPr/>
                    <a:lstStyle/>
                    <a:p>
                      <a:pPr marL="0" marR="473075">
                        <a:lnSpc>
                          <a:spcPct val="113000"/>
                        </a:lnSpc>
                        <a:spcBef>
                          <a:spcPts val="0"/>
                        </a:spcBef>
                        <a:spcAft>
                          <a:spcPts val="0"/>
                        </a:spcAft>
                        <a:tabLst>
                          <a:tab pos="784860" algn="l"/>
                        </a:tabLst>
                      </a:pPr>
                      <a:r>
                        <a:rPr lang="en-US" sz="1200" b="0" dirty="0">
                          <a:effectLst/>
                          <a:latin typeface="+mn-lt"/>
                          <a:ea typeface="+mn-ea"/>
                          <a:cs typeface="+mn-cs"/>
                        </a:rPr>
                        <a:t>Open</a:t>
                      </a:r>
                      <a:r>
                        <a:rPr lang="en-US" sz="1200" b="0" baseline="0" dirty="0">
                          <a:effectLst/>
                          <a:latin typeface="+mn-lt"/>
                          <a:ea typeface="+mn-ea"/>
                          <a:cs typeface="+mn-cs"/>
                        </a:rPr>
                        <a:t> enrollment begins</a:t>
                      </a:r>
                      <a:endParaRPr lang="en-US"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73075">
                        <a:lnSpc>
                          <a:spcPct val="113000"/>
                        </a:lnSpc>
                        <a:spcBef>
                          <a:spcPts val="0"/>
                        </a:spcBef>
                        <a:spcAft>
                          <a:spcPts val="0"/>
                        </a:spcAft>
                      </a:pPr>
                      <a:r>
                        <a:rPr lang="en-US" sz="1200" spc="-5" dirty="0">
                          <a:effectLst/>
                        </a:rPr>
                        <a:t>11/1/2023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71545A7F-B704-A98C-B04E-63F3714D4A61}"/>
              </a:ext>
            </a:extLst>
          </p:cNvPr>
          <p:cNvSpPr txBox="1"/>
          <p:nvPr/>
        </p:nvSpPr>
        <p:spPr>
          <a:xfrm>
            <a:off x="2019300" y="3364089"/>
            <a:ext cx="6172200" cy="738664"/>
          </a:xfrm>
          <a:prstGeom prst="rect">
            <a:avLst/>
          </a:prstGeom>
          <a:noFill/>
          <a:ln>
            <a:solidFill>
              <a:schemeClr val="tx1"/>
            </a:solidFill>
          </a:ln>
        </p:spPr>
        <p:txBody>
          <a:bodyPr wrap="square" rtlCol="0">
            <a:spAutoFit/>
          </a:bodyPr>
          <a:lstStyle/>
          <a:p>
            <a:r>
              <a:rPr lang="en-US" sz="1400" dirty="0"/>
              <a:t>***Carriers will have the opportunity to make changes to their QHP applications from 8/24/23-10/31/23 WITH the approval from SSHIX and DOI. NO CHANGES WILL BE ACCEPTED PAST THE 10/31/23 DATE. ***</a:t>
            </a:r>
          </a:p>
        </p:txBody>
      </p:sp>
    </p:spTree>
    <p:extLst>
      <p:ext uri="{BB962C8B-B14F-4D97-AF65-F5344CB8AC3E}">
        <p14:creationId xmlns:p14="http://schemas.microsoft.com/office/powerpoint/2010/main" val="321063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7452"/>
            <a:ext cx="8382000" cy="990600"/>
          </a:xfrm>
        </p:spPr>
        <p:txBody>
          <a:bodyPr/>
          <a:lstStyle/>
          <a:p>
            <a:r>
              <a:rPr lang="en-US" sz="3200" b="1" dirty="0"/>
              <a:t>Electronic Data Interchange (EDI) Requirements for QHP’s and QDP’s</a:t>
            </a:r>
          </a:p>
        </p:txBody>
      </p:sp>
      <p:sp>
        <p:nvSpPr>
          <p:cNvPr id="3" name="Subtitle 2"/>
          <p:cNvSpPr>
            <a:spLocks noGrp="1"/>
          </p:cNvSpPr>
          <p:nvPr>
            <p:ph type="subTitle" idx="1"/>
          </p:nvPr>
        </p:nvSpPr>
        <p:spPr>
          <a:xfrm>
            <a:off x="1676400" y="1071748"/>
            <a:ext cx="6858000" cy="4648200"/>
          </a:xfrm>
        </p:spPr>
        <p:txBody>
          <a:bodyPr/>
          <a:lstStyle/>
          <a:p>
            <a:endParaRPr lang="en-US" sz="1800" dirty="0"/>
          </a:p>
          <a:p>
            <a:endParaRPr lang="en-US" sz="1800" dirty="0"/>
          </a:p>
          <a:p>
            <a:r>
              <a:rPr lang="en-US" sz="1800" dirty="0"/>
              <a:t>Any issuer intending to sell plans in Nevada for PY2024 must complete requirements with EDI testing prior to certification.  Issuers will be required to notify SSHIX no later than April 3, 2023, if they intend to EDI Test with Nevada for PY2024.  SSHIX will provide further guidance on EDI testing through the technical EDI discussions with issuers.  New issuers will be required to work collaboratively with SSHIX and SSHIX’s vendor GetInsured (GI) for EDI related matters.  For questions regarding EDI matters, please email the Recon Support team at: </a:t>
            </a:r>
            <a:r>
              <a:rPr lang="en-US" sz="1800" dirty="0">
                <a:hlinkClick r:id="rId3"/>
              </a:rPr>
              <a:t>reconsupport@exchange.nv.gov</a:t>
            </a:r>
            <a:r>
              <a:rPr lang="en-US" sz="1800" dirty="0"/>
              <a:t>.</a:t>
            </a:r>
          </a:p>
          <a:p>
            <a:endParaRPr lang="en-US" sz="1800" dirty="0"/>
          </a:p>
        </p:txBody>
      </p:sp>
    </p:spTree>
    <p:extLst>
      <p:ext uri="{BB962C8B-B14F-4D97-AF65-F5344CB8AC3E}">
        <p14:creationId xmlns:p14="http://schemas.microsoft.com/office/powerpoint/2010/main" val="362473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20019"/>
          </a:xfrm>
        </p:spPr>
        <p:txBody>
          <a:bodyPr/>
          <a:lstStyle/>
          <a:p>
            <a:pPr algn="ctr"/>
            <a:r>
              <a:rPr lang="en-US" sz="3200" b="1" dirty="0"/>
              <a:t>Issuer Representative</a:t>
            </a:r>
          </a:p>
        </p:txBody>
      </p:sp>
      <p:sp>
        <p:nvSpPr>
          <p:cNvPr id="3" name="Subtitle 2"/>
          <p:cNvSpPr>
            <a:spLocks noGrp="1"/>
          </p:cNvSpPr>
          <p:nvPr>
            <p:ph type="subTitle" idx="1"/>
          </p:nvPr>
        </p:nvSpPr>
        <p:spPr>
          <a:xfrm>
            <a:off x="1828800" y="1101019"/>
            <a:ext cx="6324600" cy="1413581"/>
          </a:xfrm>
        </p:spPr>
        <p:txBody>
          <a:bodyPr/>
          <a:lstStyle/>
          <a:p>
            <a:pPr>
              <a:spcBef>
                <a:spcPts val="0"/>
              </a:spcBef>
              <a:spcAft>
                <a:spcPts val="1200"/>
              </a:spcAft>
            </a:pPr>
            <a:r>
              <a:rPr lang="en-US" sz="1200" dirty="0">
                <a:solidFill>
                  <a:schemeClr val="tx1"/>
                </a:solidFill>
              </a:rPr>
              <a:t>The Issuer Representative will be the issuers primary point of contact for non-technical QHP and QDP issuers related to the Exchange. </a:t>
            </a:r>
          </a:p>
          <a:p>
            <a:pPr>
              <a:spcBef>
                <a:spcPts val="0"/>
              </a:spcBef>
              <a:spcAft>
                <a:spcPts val="1200"/>
              </a:spcAft>
            </a:pPr>
            <a:r>
              <a:rPr lang="en-US" sz="1200" dirty="0">
                <a:solidFill>
                  <a:schemeClr val="tx1"/>
                </a:solidFill>
              </a:rPr>
              <a:t>This assigned person will have access to verify plan data, add other designated staff with the Issuer Representative role access, and update issuer information such as: Issuer logo, URL’s, and phone numbers. </a:t>
            </a:r>
          </a:p>
        </p:txBody>
      </p:sp>
      <p:pic>
        <p:nvPicPr>
          <p:cNvPr id="10" name="Picture 9" descr="Graphical user interface, application&#10;&#10;Description automatically generated">
            <a:extLst>
              <a:ext uri="{FF2B5EF4-FFF2-40B4-BE49-F238E27FC236}">
                <a16:creationId xmlns:a16="http://schemas.microsoft.com/office/drawing/2014/main" id="{8146F4E3-5903-41B9-8CC5-0574CAEAA18C}"/>
              </a:ext>
            </a:extLst>
          </p:cNvPr>
          <p:cNvPicPr>
            <a:picLocks noChangeAspect="1"/>
          </p:cNvPicPr>
          <p:nvPr/>
        </p:nvPicPr>
        <p:blipFill>
          <a:blip r:embed="rId3"/>
          <a:stretch>
            <a:fillRect/>
          </a:stretch>
        </p:blipFill>
        <p:spPr>
          <a:xfrm>
            <a:off x="2762855" y="2362200"/>
            <a:ext cx="4675801" cy="3048000"/>
          </a:xfrm>
          <a:prstGeom prst="rect">
            <a:avLst/>
          </a:prstGeom>
        </p:spPr>
      </p:pic>
    </p:spTree>
    <p:extLst>
      <p:ext uri="{BB962C8B-B14F-4D97-AF65-F5344CB8AC3E}">
        <p14:creationId xmlns:p14="http://schemas.microsoft.com/office/powerpoint/2010/main" val="22147072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SH Sections">
  <a:themeElements>
    <a:clrScheme name="Custom 1">
      <a:dk1>
        <a:srgbClr val="3C3C3B"/>
      </a:dk1>
      <a:lt1>
        <a:srgbClr val="FFFFFF"/>
      </a:lt1>
      <a:dk2>
        <a:srgbClr val="FFFFFE"/>
      </a:dk2>
      <a:lt2>
        <a:srgbClr val="FFFFFE"/>
      </a:lt2>
      <a:accent1>
        <a:srgbClr val="13A0E5"/>
      </a:accent1>
      <a:accent2>
        <a:srgbClr val="980071"/>
      </a:accent2>
      <a:accent3>
        <a:srgbClr val="F3C136"/>
      </a:accent3>
      <a:accent4>
        <a:srgbClr val="87AC35"/>
      </a:accent4>
      <a:accent5>
        <a:srgbClr val="4BACC6"/>
      </a:accent5>
      <a:accent6>
        <a:srgbClr val="F79646"/>
      </a:accent6>
      <a:hlink>
        <a:srgbClr val="98007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SH Content Slide">
  <a:themeElements>
    <a:clrScheme name="Custom 1">
      <a:dk1>
        <a:srgbClr val="3C3C3B"/>
      </a:dk1>
      <a:lt1>
        <a:srgbClr val="FFFFFF"/>
      </a:lt1>
      <a:dk2>
        <a:srgbClr val="FFFFFE"/>
      </a:dk2>
      <a:lt2>
        <a:srgbClr val="FFFFFE"/>
      </a:lt2>
      <a:accent1>
        <a:srgbClr val="13A0E5"/>
      </a:accent1>
      <a:accent2>
        <a:srgbClr val="980071"/>
      </a:accent2>
      <a:accent3>
        <a:srgbClr val="F3C136"/>
      </a:accent3>
      <a:accent4>
        <a:srgbClr val="87AC35"/>
      </a:accent4>
      <a:accent5>
        <a:srgbClr val="4BACC6"/>
      </a:accent5>
      <a:accent6>
        <a:srgbClr val="F79646"/>
      </a:accent6>
      <a:hlink>
        <a:srgbClr val="98007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7c62ed-b4f1-4803-8473-fffd5f385da9">
      <Terms xmlns="http://schemas.microsoft.com/office/infopath/2007/PartnerControls"/>
    </lcf76f155ced4ddcb4097134ff3c332f>
    <TaxCatchAll xmlns="756c6a16-3d8a-429d-9bbd-7eb7da4ead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4E2281B8879C4C952726ACE1F8E959" ma:contentTypeVersion="8" ma:contentTypeDescription="Create a new document." ma:contentTypeScope="" ma:versionID="0674002e710af68a4f2e69cd0c0a38ea">
  <xsd:schema xmlns:xsd="http://www.w3.org/2001/XMLSchema" xmlns:xs="http://www.w3.org/2001/XMLSchema" xmlns:p="http://schemas.microsoft.com/office/2006/metadata/properties" xmlns:ns2="957c62ed-b4f1-4803-8473-fffd5f385da9" xmlns:ns3="756c6a16-3d8a-429d-9bbd-7eb7da4ead0e" targetNamespace="http://schemas.microsoft.com/office/2006/metadata/properties" ma:root="true" ma:fieldsID="f6020ad1ce42247c794b67a92c646170" ns2:_="" ns3:_="">
    <xsd:import namespace="957c62ed-b4f1-4803-8473-fffd5f385da9"/>
    <xsd:import namespace="756c6a16-3d8a-429d-9bbd-7eb7da4ead0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c62ed-b4f1-4803-8473-fffd5f385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13bb73f-e2d2-482b-8e61-3bf6a9fa62f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6c6a16-3d8a-429d-9bbd-7eb7da4ead0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4121bff-8433-46f4-9083-7f8eee7a1949}" ma:internalName="TaxCatchAll" ma:showField="CatchAllData" ma:web="756c6a16-3d8a-429d-9bbd-7eb7da4ea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8FC05B-2F22-433C-9932-B1F238B1811C}">
  <ds:schemaRefs>
    <ds:schemaRef ds:uri="http://schemas.microsoft.com/sharepoint/v3/contenttype/forms"/>
  </ds:schemaRefs>
</ds:datastoreItem>
</file>

<file path=customXml/itemProps2.xml><?xml version="1.0" encoding="utf-8"?>
<ds:datastoreItem xmlns:ds="http://schemas.openxmlformats.org/officeDocument/2006/customXml" ds:itemID="{EBEEE334-1E5F-4B11-8BE9-4EF176FB00BC}">
  <ds:schemaRefs>
    <ds:schemaRef ds:uri="http://schemas.microsoft.com/office/2006/metadata/properties"/>
    <ds:schemaRef ds:uri="http://schemas.microsoft.com/office/infopath/2007/PartnerControls"/>
    <ds:schemaRef ds:uri="957c62ed-b4f1-4803-8473-fffd5f385da9"/>
    <ds:schemaRef ds:uri="756c6a16-3d8a-429d-9bbd-7eb7da4ead0e"/>
  </ds:schemaRefs>
</ds:datastoreItem>
</file>

<file path=customXml/itemProps3.xml><?xml version="1.0" encoding="utf-8"?>
<ds:datastoreItem xmlns:ds="http://schemas.openxmlformats.org/officeDocument/2006/customXml" ds:itemID="{91FA7889-985F-456D-A18E-12D88D9FA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7c62ed-b4f1-4803-8473-fffd5f385da9"/>
    <ds:schemaRef ds:uri="756c6a16-3d8a-429d-9bbd-7eb7da4ea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19356</TotalTime>
  <Words>5166</Words>
  <Application>Microsoft Office PowerPoint</Application>
  <PresentationFormat>On-screen Show (4:3)</PresentationFormat>
  <Paragraphs>616</Paragraphs>
  <Slides>46</Slides>
  <Notes>46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Arial</vt:lpstr>
      <vt:lpstr>Calibri</vt:lpstr>
      <vt:lpstr>Times New Roman</vt:lpstr>
      <vt:lpstr>Whitney HTF Book</vt:lpstr>
      <vt:lpstr>WhitneyHTF-Bold</vt:lpstr>
      <vt:lpstr>WhitneyHTF-Book</vt:lpstr>
      <vt:lpstr>WhitneyHTF-SemiBold</vt:lpstr>
      <vt:lpstr>Wingdings</vt:lpstr>
      <vt:lpstr>Custom Design</vt:lpstr>
      <vt:lpstr>SSH Sections</vt:lpstr>
      <vt:lpstr>SSH Content Slide</vt:lpstr>
      <vt:lpstr>Silver State Health Insurance Exchange</vt:lpstr>
      <vt:lpstr>Nevada State Based Exchange Notes</vt:lpstr>
      <vt:lpstr>Calendar Year 2024 Issuer Fees</vt:lpstr>
      <vt:lpstr>Exchange Service Areas</vt:lpstr>
      <vt:lpstr>Plan Year 2024 QHP Timeline</vt:lpstr>
      <vt:lpstr>Plan Year 2024 QHP Timeline (cont.)</vt:lpstr>
      <vt:lpstr>Plan Year 2024 QHP Timeline (cont.)</vt:lpstr>
      <vt:lpstr>Electronic Data Interchange (EDI) Requirements for QHP’s and QDP’s</vt:lpstr>
      <vt:lpstr>Issuer Representative</vt:lpstr>
      <vt:lpstr>Issuer Representative</vt:lpstr>
      <vt:lpstr>Application Review Tools</vt:lpstr>
      <vt:lpstr>Required Templates – QHP Issuers</vt:lpstr>
      <vt:lpstr>URL Supplemental Templates</vt:lpstr>
      <vt:lpstr>QHP Naming Conventions</vt:lpstr>
      <vt:lpstr>Application Tips and Hints</vt:lpstr>
      <vt:lpstr>Application Tips and Hints (cont.)</vt:lpstr>
      <vt:lpstr>Application Tips and Hints (cont.)</vt:lpstr>
      <vt:lpstr>Application Tips and Hints (cont.)</vt:lpstr>
      <vt:lpstr>Application Tips and Hints (cont.)</vt:lpstr>
      <vt:lpstr>Standardized Plans </vt:lpstr>
      <vt:lpstr>2024 Nevada EHB Benchmark Plan </vt:lpstr>
      <vt:lpstr>Presumptively Discriminatory Benefit Design </vt:lpstr>
      <vt:lpstr>Accreditation</vt:lpstr>
      <vt:lpstr>Accreditation cont.</vt:lpstr>
      <vt:lpstr>Indian Health Care Providers Addendum</vt:lpstr>
      <vt:lpstr>Quality Reporting Strategy (QRS) </vt:lpstr>
      <vt:lpstr>Quality Improvement Strategy (QIS)</vt:lpstr>
      <vt:lpstr>Quality Improvement Strategy (cont.)</vt:lpstr>
      <vt:lpstr>2024 QDP Certification Standards</vt:lpstr>
      <vt:lpstr>QDPs On Exchange</vt:lpstr>
      <vt:lpstr>Plan Year 2024 QDP Timeline</vt:lpstr>
      <vt:lpstr>Plan Year 2023 QDP Timeline (cont.)</vt:lpstr>
      <vt:lpstr>Plan Year 2024 QHP Timeline (cont.)</vt:lpstr>
      <vt:lpstr>Certification Standards that DO NOT apply to on Exchange QDPs</vt:lpstr>
      <vt:lpstr>Required QDP Templates</vt:lpstr>
      <vt:lpstr>On Exchange QDP Network Adequacy</vt:lpstr>
      <vt:lpstr>On Exchange QDP Network Adequacy Distance and Time Standards</vt:lpstr>
      <vt:lpstr>QDP Standards Tips and Hints</vt:lpstr>
      <vt:lpstr>Application Tips and Hints</vt:lpstr>
      <vt:lpstr>Application Tips and Hints (cont.)</vt:lpstr>
      <vt:lpstr>Application Tips and Hints for QDPs (cont.)</vt:lpstr>
      <vt:lpstr>Application Tips and Hints (cont.)</vt:lpstr>
      <vt:lpstr>Prohibition of  Waiting Periods</vt:lpstr>
      <vt:lpstr>SHOP – Small Business Health Options Program</vt:lpstr>
      <vt:lpstr>SHOP Standards</vt:lpstr>
      <vt:lpstr>Contacting the Exchange</vt:lpstr>
    </vt:vector>
  </TitlesOfParts>
  <Company>KPS|3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Abe</dc:creator>
  <cp:lastModifiedBy>Meagan Ranson</cp:lastModifiedBy>
  <cp:revision>665</cp:revision>
  <cp:lastPrinted>2022-04-18T18:55:26Z</cp:lastPrinted>
  <dcterms:created xsi:type="dcterms:W3CDTF">2013-04-17T20:27:39Z</dcterms:created>
  <dcterms:modified xsi:type="dcterms:W3CDTF">2023-04-25T16:55:29Z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0x010100304E2281B8879C4C952726ACE1F8E959</vt:lpwstr>
  </property>
  <property fmtid="{D5CDD505-2E9C-101B-9397-08002B2CF9AE}" pid="3" name="MediaServiceImageTags">
    <vt:lpwstr/>
  </property>
</Properties>
</file>